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9" r:id="rId1"/>
  </p:sldMasterIdLst>
  <p:sldIdLst>
    <p:sldId id="273" r:id="rId2"/>
    <p:sldId id="256" r:id="rId3"/>
    <p:sldId id="280" r:id="rId4"/>
    <p:sldId id="260" r:id="rId5"/>
    <p:sldId id="262" r:id="rId6"/>
    <p:sldId id="264" r:id="rId7"/>
    <p:sldId id="263" r:id="rId8"/>
    <p:sldId id="272" r:id="rId9"/>
    <p:sldId id="271" r:id="rId10"/>
    <p:sldId id="257" r:id="rId11"/>
    <p:sldId id="275" r:id="rId12"/>
    <p:sldId id="259" r:id="rId13"/>
    <p:sldId id="268" r:id="rId14"/>
    <p:sldId id="266" r:id="rId15"/>
    <p:sldId id="269" r:id="rId16"/>
    <p:sldId id="276" r:id="rId17"/>
    <p:sldId id="277" r:id="rId18"/>
    <p:sldId id="267" r:id="rId19"/>
    <p:sldId id="274" r:id="rId20"/>
    <p:sldId id="270"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2" autoAdjust="0"/>
    <p:restoredTop sz="94673" autoAdjust="0"/>
  </p:normalViewPr>
  <p:slideViewPr>
    <p:cSldViewPr>
      <p:cViewPr varScale="1">
        <p:scale>
          <a:sx n="70" d="100"/>
          <a:sy n="70" d="100"/>
        </p:scale>
        <p:origin x="-1374"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9" name="Group 8"/>
          <p:cNvGrpSpPr/>
          <p:nvPr/>
        </p:nvGrpSpPr>
        <p:grpSpPr>
          <a:xfrm>
            <a:off x="0" y="0"/>
            <a:ext cx="9144000" cy="6858000"/>
            <a:chOff x="0" y="0"/>
            <a:chExt cx="9144000" cy="6858000"/>
          </a:xfrm>
        </p:grpSpPr>
        <p:pic>
          <p:nvPicPr>
            <p:cNvPr id="7" name="Picture 6" descr="SD-PanelTitle-V.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1" name="Rectangle 10"/>
            <p:cNvSpPr/>
            <p:nvPr/>
          </p:nvSpPr>
          <p:spPr>
            <a:xfrm>
              <a:off x="1515532" y="1520422"/>
              <a:ext cx="6112935" cy="3818468"/>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2" name="Picture 11"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rot="5400000">
              <a:off x="3739196" y="525780"/>
              <a:ext cx="1664208" cy="612648"/>
            </a:xfrm>
            <a:prstGeom prst="rect">
              <a:avLst/>
            </a:prstGeom>
          </p:spPr>
        </p:pic>
        <p:pic>
          <p:nvPicPr>
            <p:cNvPr id="14" name="Picture 13"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rot="5400000">
              <a:off x="3739196" y="5719572"/>
              <a:ext cx="1664208" cy="612648"/>
            </a:xfrm>
            <a:prstGeom prst="rect">
              <a:avLst/>
            </a:prstGeom>
          </p:spPr>
        </p:pic>
      </p:grpSp>
      <p:sp>
        <p:nvSpPr>
          <p:cNvPr id="2" name="Title 1"/>
          <p:cNvSpPr>
            <a:spLocks noGrp="1"/>
          </p:cNvSpPr>
          <p:nvPr>
            <p:ph type="ctrTitle"/>
          </p:nvPr>
        </p:nvSpPr>
        <p:spPr>
          <a:xfrm>
            <a:off x="1921934" y="1811863"/>
            <a:ext cx="5308866" cy="1515533"/>
          </a:xfrm>
        </p:spPr>
        <p:txBody>
          <a:bodyPr anchor="b">
            <a:noAutofit/>
          </a:bodyPr>
          <a:lstStyle>
            <a:lvl1pPr algn="ct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1921934" y="3598327"/>
            <a:ext cx="5308866" cy="1377651"/>
          </a:xfrm>
        </p:spPr>
        <p:txBody>
          <a:bodyPr anchor="t">
            <a:normAutofit/>
          </a:bodyPr>
          <a:lstStyle>
            <a:lvl1pPr marL="0" indent="0" algn="ctr">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6065417" y="5054602"/>
            <a:ext cx="673276" cy="279400"/>
          </a:xfrm>
        </p:spPr>
        <p:txBody>
          <a:bodyPr/>
          <a:lstStyle/>
          <a:p>
            <a:fld id="{ADC71424-5D50-4833-82E6-DCFBC182B3EB}" type="datetimeFigureOut">
              <a:rPr lang="en-US" smtClean="0"/>
              <a:pPr/>
              <a:t>05-Sep-19</a:t>
            </a:fld>
            <a:endParaRPr lang="en-US"/>
          </a:p>
        </p:txBody>
      </p:sp>
      <p:sp>
        <p:nvSpPr>
          <p:cNvPr id="5" name="Footer Placeholder 4"/>
          <p:cNvSpPr>
            <a:spLocks noGrp="1"/>
          </p:cNvSpPr>
          <p:nvPr>
            <p:ph type="ftr" sz="quarter" idx="11"/>
          </p:nvPr>
        </p:nvSpPr>
        <p:spPr>
          <a:xfrm>
            <a:off x="1921934" y="5054602"/>
            <a:ext cx="4064860" cy="279400"/>
          </a:xfrm>
        </p:spPr>
        <p:txBody>
          <a:bodyPr/>
          <a:lstStyle/>
          <a:p>
            <a:endParaRPr lang="en-US"/>
          </a:p>
        </p:txBody>
      </p:sp>
      <p:sp>
        <p:nvSpPr>
          <p:cNvPr id="6" name="Slide Number Placeholder 5"/>
          <p:cNvSpPr>
            <a:spLocks noGrp="1"/>
          </p:cNvSpPr>
          <p:nvPr>
            <p:ph type="sldNum" sz="quarter" idx="12"/>
          </p:nvPr>
        </p:nvSpPr>
        <p:spPr>
          <a:xfrm>
            <a:off x="6817317" y="5054602"/>
            <a:ext cx="413483" cy="279400"/>
          </a:xfrm>
        </p:spPr>
        <p:txBody>
          <a:bodyPr/>
          <a:lstStyle/>
          <a:p>
            <a:fld id="{2748BE0A-A585-48CA-8FC0-7A422BB372DA}" type="slidenum">
              <a:rPr lang="en-US" smtClean="0"/>
              <a:pPr/>
              <a:t>‹#›</a:t>
            </a:fld>
            <a:endParaRPr lang="en-US"/>
          </a:p>
        </p:txBody>
      </p:sp>
      <p:cxnSp>
        <p:nvCxnSpPr>
          <p:cNvPr id="15" name="Straight Connector 14"/>
          <p:cNvCxnSpPr/>
          <p:nvPr/>
        </p:nvCxnSpPr>
        <p:spPr>
          <a:xfrm>
            <a:off x="2019825" y="3471329"/>
            <a:ext cx="511308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518327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278466" y="2354670"/>
            <a:ext cx="6595533"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DC71424-5D50-4833-82E6-DCFBC182B3EB}" type="datetimeFigureOut">
              <a:rPr lang="en-US" smtClean="0"/>
              <a:pPr/>
              <a:t>05-Sep-19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48BE0A-A585-48CA-8FC0-7A422BB372DA}" type="slidenum">
              <a:rPr lang="en-US" smtClean="0"/>
              <a:pPr/>
              <a:t>‹#›</a:t>
            </a:fld>
            <a:endParaRPr lang="en-US"/>
          </a:p>
        </p:txBody>
      </p:sp>
    </p:spTree>
    <p:extLst>
      <p:ext uri="{BB962C8B-B14F-4D97-AF65-F5344CB8AC3E}">
        <p14:creationId xmlns:p14="http://schemas.microsoft.com/office/powerpoint/2010/main" val="18542952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78465" y="1641413"/>
            <a:ext cx="6595534" cy="1822514"/>
          </a:xfrm>
        </p:spPr>
        <p:txBody>
          <a:bodyPr anchor="b">
            <a:normAutofit/>
          </a:bodyPr>
          <a:lstStyle>
            <a:lvl1pPr algn="ct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278465" y="3734859"/>
            <a:ext cx="6595534" cy="1090015"/>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DC71424-5D50-4833-82E6-DCFBC182B3EB}" type="datetimeFigureOut">
              <a:rPr lang="en-US" smtClean="0"/>
              <a:pPr/>
              <a:t>05-Sep-19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48BE0A-A585-48CA-8FC0-7A422BB372DA}" type="slidenum">
              <a:rPr lang="en-US" smtClean="0"/>
              <a:pPr/>
              <a:t>‹#›</a:t>
            </a:fld>
            <a:endParaRPr lang="en-US"/>
          </a:p>
        </p:txBody>
      </p:sp>
      <p:cxnSp>
        <p:nvCxnSpPr>
          <p:cNvPr id="31" name="Straight Connector 30"/>
          <p:cNvCxnSpPr/>
          <p:nvPr/>
        </p:nvCxnSpPr>
        <p:spPr>
          <a:xfrm>
            <a:off x="1278466" y="3599392"/>
            <a:ext cx="659553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624102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176866" y="915337"/>
            <a:ext cx="6798734" cy="130386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176866" y="2487168"/>
            <a:ext cx="3337560" cy="344728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5152" y="2487168"/>
            <a:ext cx="3337560" cy="344728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DC71424-5D50-4833-82E6-DCFBC182B3EB}" type="datetimeFigureOut">
              <a:rPr lang="en-US" smtClean="0"/>
              <a:pPr/>
              <a:t>05-Sep-19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748BE0A-A585-48CA-8FC0-7A422BB372DA}" type="slidenum">
              <a:rPr lang="en-US" smtClean="0"/>
              <a:pPr/>
              <a:t>‹#›</a:t>
            </a:fld>
            <a:endParaRPr lang="en-US"/>
          </a:p>
        </p:txBody>
      </p:sp>
    </p:spTree>
    <p:extLst>
      <p:ext uri="{BB962C8B-B14F-4D97-AF65-F5344CB8AC3E}">
        <p14:creationId xmlns:p14="http://schemas.microsoft.com/office/powerpoint/2010/main" val="40904535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76868"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76868" y="3243262"/>
            <a:ext cx="3337560" cy="270662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1832"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1832" y="3243262"/>
            <a:ext cx="3337560" cy="270662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DC71424-5D50-4833-82E6-DCFBC182B3EB}" type="datetimeFigureOut">
              <a:rPr lang="en-US" smtClean="0"/>
              <a:pPr/>
              <a:t>05-Sep-19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748BE0A-A585-48CA-8FC0-7A422BB372DA}" type="slidenum">
              <a:rPr lang="en-US" smtClean="0"/>
              <a:pPr/>
              <a:t>‹#›</a:t>
            </a:fld>
            <a:endParaRPr lang="en-US"/>
          </a:p>
        </p:txBody>
      </p:sp>
      <p:cxnSp>
        <p:nvCxnSpPr>
          <p:cNvPr id="41" name="Straight Connector 40"/>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650762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176865" y="915337"/>
            <a:ext cx="6798735" cy="1303867"/>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DC71424-5D50-4833-82E6-DCFBC182B3EB}" type="datetimeFigureOut">
              <a:rPr lang="en-US" smtClean="0"/>
              <a:pPr/>
              <a:t>05-Sep-19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748BE0A-A585-48CA-8FC0-7A422BB372DA}" type="slidenum">
              <a:rPr lang="en-US" smtClean="0"/>
              <a:pPr/>
              <a:t>‹#›</a:t>
            </a:fld>
            <a:endParaRPr lang="en-US"/>
          </a:p>
        </p:txBody>
      </p:sp>
      <p:cxnSp>
        <p:nvCxnSpPr>
          <p:cNvPr id="14" name="Straight Connector 13"/>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219765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DC71424-5D50-4833-82E6-DCFBC182B3EB}" type="datetimeFigureOut">
              <a:rPr lang="en-US" smtClean="0"/>
              <a:pPr/>
              <a:t>05-Sep-19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748BE0A-A585-48CA-8FC0-7A422BB372DA}" type="slidenum">
              <a:rPr lang="en-US" smtClean="0"/>
              <a:pPr/>
              <a:t>‹#›</a:t>
            </a:fld>
            <a:endParaRPr lang="en-US"/>
          </a:p>
        </p:txBody>
      </p:sp>
    </p:spTree>
    <p:extLst>
      <p:ext uri="{BB962C8B-B14F-4D97-AF65-F5344CB8AC3E}">
        <p14:creationId xmlns:p14="http://schemas.microsoft.com/office/powerpoint/2010/main" val="26800977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388534"/>
            <a:ext cx="2536798"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4120062" y="982132"/>
            <a:ext cx="3855539"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76865" y="3031065"/>
            <a:ext cx="2536798"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DC71424-5D50-4833-82E6-DCFBC182B3EB}" type="datetimeFigureOut">
              <a:rPr lang="en-US" smtClean="0"/>
              <a:pPr/>
              <a:t>05-Sep-19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748BE0A-A585-48CA-8FC0-7A422BB372DA}" type="slidenum">
              <a:rPr lang="en-US" smtClean="0"/>
              <a:pPr/>
              <a:t>‹#›</a:t>
            </a:fld>
            <a:endParaRPr lang="en-US"/>
          </a:p>
        </p:txBody>
      </p:sp>
      <p:cxnSp>
        <p:nvCxnSpPr>
          <p:cNvPr id="16" name="Straight Connector 15"/>
          <p:cNvCxnSpPr/>
          <p:nvPr/>
        </p:nvCxnSpPr>
        <p:spPr>
          <a:xfrm>
            <a:off x="1278466" y="2912533"/>
            <a:ext cx="233359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185642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883832"/>
            <a:ext cx="3632202" cy="1371600"/>
          </a:xfrm>
        </p:spPr>
        <p:txBody>
          <a:bodyPr anchor="b">
            <a:normAutofit/>
          </a:bodyPr>
          <a:lstStyle>
            <a:lvl1pPr algn="ctr">
              <a:defRPr sz="24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5183070" y="1032933"/>
            <a:ext cx="2929463" cy="4792136"/>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76865" y="3255432"/>
            <a:ext cx="3632201" cy="182880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DC71424-5D50-4833-82E6-DCFBC182B3EB}" type="datetimeFigureOut">
              <a:rPr lang="en-US" smtClean="0"/>
              <a:pPr/>
              <a:t>05-Sep-19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748BE0A-A585-48CA-8FC0-7A422BB372DA}" type="slidenum">
              <a:rPr lang="en-US" smtClean="0"/>
              <a:pPr/>
              <a:t>‹#›</a:t>
            </a:fld>
            <a:endParaRPr lang="en-US"/>
          </a:p>
        </p:txBody>
      </p:sp>
    </p:spTree>
    <p:extLst>
      <p:ext uri="{BB962C8B-B14F-4D97-AF65-F5344CB8AC3E}">
        <p14:creationId xmlns:p14="http://schemas.microsoft.com/office/powerpoint/2010/main" val="40734058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4815415"/>
            <a:ext cx="6798734"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26260" y="1032933"/>
            <a:ext cx="7091482" cy="3361269"/>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76866" y="5382153"/>
            <a:ext cx="6798734" cy="493712"/>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DC71424-5D50-4833-82E6-DCFBC182B3EB}" type="datetimeFigureOut">
              <a:rPr lang="en-US" smtClean="0"/>
              <a:pPr/>
              <a:t>05-Sep-19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748BE0A-A585-48CA-8FC0-7A422BB372DA}" type="slidenum">
              <a:rPr lang="en-US" smtClean="0"/>
              <a:pPr/>
              <a:t>‹#›</a:t>
            </a:fld>
            <a:endParaRPr lang="en-US"/>
          </a:p>
        </p:txBody>
      </p:sp>
    </p:spTree>
    <p:extLst>
      <p:ext uri="{BB962C8B-B14F-4D97-AF65-F5344CB8AC3E}">
        <p14:creationId xmlns:p14="http://schemas.microsoft.com/office/powerpoint/2010/main" val="6486705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906873"/>
            <a:ext cx="6798734" cy="309786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176865" y="4275666"/>
            <a:ext cx="6798736" cy="1600202"/>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DC71424-5D50-4833-82E6-DCFBC182B3EB}" type="datetimeFigureOut">
              <a:rPr lang="en-US" smtClean="0"/>
              <a:pPr/>
              <a:t>05-Sep-19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48BE0A-A585-48CA-8FC0-7A422BB372DA}" type="slidenum">
              <a:rPr lang="en-US" smtClean="0"/>
              <a:pPr/>
              <a:t>‹#›</a:t>
            </a:fld>
            <a:endParaRPr lang="en-US"/>
          </a:p>
        </p:txBody>
      </p:sp>
      <p:cxnSp>
        <p:nvCxnSpPr>
          <p:cNvPr id="15" name="Straight Connector 14"/>
          <p:cNvCxnSpPr/>
          <p:nvPr/>
        </p:nvCxnSpPr>
        <p:spPr>
          <a:xfrm>
            <a:off x="1278465" y="4140199"/>
            <a:ext cx="6606425"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215430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34333" y="982132"/>
            <a:ext cx="6400250"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00200" y="3352799"/>
            <a:ext cx="5892798" cy="651933"/>
          </a:xfrm>
        </p:spPr>
        <p:txBody>
          <a:bodyPr anchor="ctr">
            <a:normAutofit/>
          </a:bodyPr>
          <a:lstStyle>
            <a:lvl1pPr marL="0" indent="0" algn="r">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176863" y="4343400"/>
            <a:ext cx="6798738"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DC71424-5D50-4833-82E6-DCFBC182B3EB}" type="datetimeFigureOut">
              <a:rPr lang="en-US" smtClean="0"/>
              <a:pPr/>
              <a:t>05-Sep-19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48BE0A-A585-48CA-8FC0-7A422BB372DA}" type="slidenum">
              <a:rPr lang="en-US" smtClean="0"/>
              <a:pPr/>
              <a:t>‹#›</a:t>
            </a:fld>
            <a:endParaRPr lang="en-US"/>
          </a:p>
        </p:txBody>
      </p:sp>
      <p:sp>
        <p:nvSpPr>
          <p:cNvPr id="14" name="TextBox 13"/>
          <p:cNvSpPr txBox="1"/>
          <p:nvPr/>
        </p:nvSpPr>
        <p:spPr>
          <a:xfrm>
            <a:off x="849969" y="905362"/>
            <a:ext cx="457319" cy="584776"/>
          </a:xfrm>
          <a:prstGeom prst="rect">
            <a:avLst/>
          </a:prstGeom>
        </p:spPr>
        <p:txBody>
          <a:bodyPr vert="horz" lIns="91440" tIns="45720" rIns="91440" bIns="45720" rtlCol="0" anchor="ctr">
            <a:noAutofit/>
          </a:bodyPr>
          <a:lstStyle/>
          <a:p>
            <a:pPr lvl="0"/>
            <a:r>
              <a:rPr lang="en-US" sz="7200" dirty="0">
                <a:solidFill>
                  <a:schemeClr val="tx1"/>
                </a:solidFill>
                <a:effectLst/>
              </a:rPr>
              <a:t>“</a:t>
            </a:r>
          </a:p>
        </p:txBody>
      </p:sp>
      <p:sp>
        <p:nvSpPr>
          <p:cNvPr id="15" name="TextBox 14"/>
          <p:cNvSpPr txBox="1"/>
          <p:nvPr/>
        </p:nvSpPr>
        <p:spPr>
          <a:xfrm>
            <a:off x="7633503" y="2827870"/>
            <a:ext cx="457319" cy="584776"/>
          </a:xfrm>
          <a:prstGeom prst="rect">
            <a:avLst/>
          </a:prstGeom>
        </p:spPr>
        <p:txBody>
          <a:bodyPr vert="horz" lIns="91440" tIns="45720" rIns="91440" bIns="45720" rtlCol="0" anchor="ctr">
            <a:noAutofit/>
          </a:bodyPr>
          <a:lstStyle/>
          <a:p>
            <a:pPr lvl="0" algn="r"/>
            <a:r>
              <a:rPr lang="en-US" sz="7200" dirty="0">
                <a:solidFill>
                  <a:schemeClr val="tx1"/>
                </a:solidFill>
                <a:effectLst/>
              </a:rPr>
              <a:t>”</a:t>
            </a:r>
          </a:p>
        </p:txBody>
      </p:sp>
      <p:cxnSp>
        <p:nvCxnSpPr>
          <p:cNvPr id="19" name="Straight Connector 18"/>
          <p:cNvCxnSpPr/>
          <p:nvPr/>
        </p:nvCxnSpPr>
        <p:spPr>
          <a:xfrm>
            <a:off x="1278466" y="4140199"/>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132694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76869" y="3308581"/>
            <a:ext cx="679872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176868" y="4777381"/>
            <a:ext cx="6798730" cy="8604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DC71424-5D50-4833-82E6-DCFBC182B3EB}" type="datetimeFigureOut">
              <a:rPr lang="en-US" smtClean="0"/>
              <a:pPr/>
              <a:t>05-Sep-19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48BE0A-A585-48CA-8FC0-7A422BB372DA}" type="slidenum">
              <a:rPr lang="en-US" smtClean="0"/>
              <a:pPr/>
              <a:t>‹#›</a:t>
            </a:fld>
            <a:endParaRPr lang="en-US"/>
          </a:p>
        </p:txBody>
      </p:sp>
    </p:spTree>
    <p:extLst>
      <p:ext uri="{BB962C8B-B14F-4D97-AF65-F5344CB8AC3E}">
        <p14:creationId xmlns:p14="http://schemas.microsoft.com/office/powerpoint/2010/main" val="8498823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09416" y="982132"/>
            <a:ext cx="632516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6" name="Text Placeholder 2"/>
          <p:cNvSpPr>
            <a:spLocks noGrp="1"/>
          </p:cNvSpPr>
          <p:nvPr>
            <p:ph type="body" idx="13"/>
          </p:nvPr>
        </p:nvSpPr>
        <p:spPr>
          <a:xfrm>
            <a:off x="1176868" y="3639312"/>
            <a:ext cx="6798730" cy="886968"/>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176865" y="4529667"/>
            <a:ext cx="6798736" cy="1346200"/>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DC71424-5D50-4833-82E6-DCFBC182B3EB}" type="datetimeFigureOut">
              <a:rPr lang="en-US" smtClean="0"/>
              <a:pPr/>
              <a:t>05-Sep-19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48BE0A-A585-48CA-8FC0-7A422BB372DA}" type="slidenum">
              <a:rPr lang="en-US" smtClean="0"/>
              <a:pPr/>
              <a:t>‹#›</a:t>
            </a:fld>
            <a:endParaRPr lang="en-US"/>
          </a:p>
        </p:txBody>
      </p:sp>
      <p:sp>
        <p:nvSpPr>
          <p:cNvPr id="12" name="TextBox 11"/>
          <p:cNvSpPr txBox="1"/>
          <p:nvPr/>
        </p:nvSpPr>
        <p:spPr>
          <a:xfrm>
            <a:off x="878060" y="896895"/>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7649796" y="2607728"/>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278466" y="342900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6307050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76865" y="982131"/>
            <a:ext cx="6798734" cy="2294467"/>
          </a:xfrm>
        </p:spPr>
        <p:txBody>
          <a:bodyPr vert="horz" lIns="91440" tIns="45720" rIns="91440" bIns="45720" rtlCol="0" anchor="ctr">
            <a:normAutofit/>
          </a:bodyPr>
          <a:lstStyle>
            <a:lvl1pPr>
              <a:defRPr lang="en-US" sz="3200" b="0" dirty="0"/>
            </a:lvl1pPr>
          </a:lstStyle>
          <a:p>
            <a:pPr marL="0" lvl="0"/>
            <a:r>
              <a:rPr lang="en-US"/>
              <a:t>Click to edit Master title style</a:t>
            </a:r>
            <a:endParaRPr lang="en-US" dirty="0"/>
          </a:p>
        </p:txBody>
      </p:sp>
      <p:sp>
        <p:nvSpPr>
          <p:cNvPr id="17" name="Text Placeholder 2"/>
          <p:cNvSpPr>
            <a:spLocks noGrp="1"/>
          </p:cNvSpPr>
          <p:nvPr>
            <p:ph type="body" idx="13"/>
          </p:nvPr>
        </p:nvSpPr>
        <p:spPr>
          <a:xfrm>
            <a:off x="1176868" y="3566160"/>
            <a:ext cx="6798730" cy="905256"/>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176866" y="4470400"/>
            <a:ext cx="6798734" cy="1405467"/>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DC71424-5D50-4833-82E6-DCFBC182B3EB}" type="datetimeFigureOut">
              <a:rPr lang="en-US" smtClean="0"/>
              <a:pPr/>
              <a:t>05-Sep-19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48BE0A-A585-48CA-8FC0-7A422BB372DA}" type="slidenum">
              <a:rPr lang="en-US" smtClean="0"/>
              <a:pPr/>
              <a:t>‹#›</a:t>
            </a:fld>
            <a:endParaRPr lang="en-US"/>
          </a:p>
        </p:txBody>
      </p:sp>
      <p:cxnSp>
        <p:nvCxnSpPr>
          <p:cNvPr id="15" name="Straight Connector 14"/>
          <p:cNvCxnSpPr/>
          <p:nvPr/>
        </p:nvCxnSpPr>
        <p:spPr>
          <a:xfrm>
            <a:off x="1278469" y="3429000"/>
            <a:ext cx="6606421"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246111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176865" y="2490135"/>
            <a:ext cx="6798736" cy="3385733"/>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DC71424-5D50-4833-82E6-DCFBC182B3EB}" type="datetimeFigureOut">
              <a:rPr lang="en-US" smtClean="0"/>
              <a:pPr/>
              <a:t>05-Sep-19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48BE0A-A585-48CA-8FC0-7A422BB372DA}" type="slidenum">
              <a:rPr lang="en-US" smtClean="0"/>
              <a:pPr/>
              <a:t>‹#›</a:t>
            </a:fld>
            <a:endParaRPr lang="en-US"/>
          </a:p>
        </p:txBody>
      </p:sp>
      <p:cxnSp>
        <p:nvCxnSpPr>
          <p:cNvPr id="14" name="Straight Connector 13"/>
          <p:cNvCxnSpPr/>
          <p:nvPr/>
        </p:nvCxnSpPr>
        <p:spPr>
          <a:xfrm>
            <a:off x="1278466" y="2354670"/>
            <a:ext cx="660642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9470346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56667" y="906873"/>
            <a:ext cx="1618930" cy="496899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76867" y="906873"/>
            <a:ext cx="4915509" cy="4968993"/>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DC71424-5D50-4833-82E6-DCFBC182B3EB}" type="datetimeFigureOut">
              <a:rPr lang="en-US" smtClean="0"/>
              <a:pPr/>
              <a:t>05-Sep-19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48BE0A-A585-48CA-8FC0-7A422BB372DA}" type="slidenum">
              <a:rPr lang="en-US" smtClean="0"/>
              <a:pPr/>
              <a:t>‹#›</a:t>
            </a:fld>
            <a:endParaRPr lang="en-US"/>
          </a:p>
        </p:txBody>
      </p:sp>
      <p:cxnSp>
        <p:nvCxnSpPr>
          <p:cNvPr id="14" name="Straight Connector 13"/>
          <p:cNvCxnSpPr/>
          <p:nvPr/>
        </p:nvCxnSpPr>
        <p:spPr>
          <a:xfrm>
            <a:off x="6245512" y="906873"/>
            <a:ext cx="0" cy="4968993"/>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405882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0"/>
            <a:ext cx="9144000" cy="6858001"/>
            <a:chOff x="0" y="0"/>
            <a:chExt cx="9144000" cy="6858001"/>
          </a:xfrm>
        </p:grpSpPr>
        <p:pic>
          <p:nvPicPr>
            <p:cNvPr id="8" name="Picture 7" descr="SD-PanelContent-V.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9" name="Rectangle 8"/>
            <p:cNvSpPr/>
            <p:nvPr/>
          </p:nvSpPr>
          <p:spPr>
            <a:xfrm>
              <a:off x="553888" y="542807"/>
              <a:ext cx="8039776" cy="5756392"/>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rot="5400000">
              <a:off x="4221675" y="39689"/>
              <a:ext cx="68580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rot="5400000">
              <a:off x="4221675" y="6211888"/>
              <a:ext cx="685800" cy="606425"/>
            </a:xfrm>
            <a:prstGeom prst="rect">
              <a:avLst/>
            </a:prstGeom>
          </p:spPr>
        </p:pic>
      </p:grpSp>
      <p:sp>
        <p:nvSpPr>
          <p:cNvPr id="2" name="Title Placeholder 1"/>
          <p:cNvSpPr>
            <a:spLocks noGrp="1"/>
          </p:cNvSpPr>
          <p:nvPr>
            <p:ph type="title"/>
          </p:nvPr>
        </p:nvSpPr>
        <p:spPr>
          <a:xfrm>
            <a:off x="1176866" y="915337"/>
            <a:ext cx="6798734"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76865" y="2490135"/>
            <a:ext cx="6798736" cy="3444997"/>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356670" y="5960533"/>
            <a:ext cx="1148283"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DC71424-5D50-4833-82E6-DCFBC182B3EB}" type="datetimeFigureOut">
              <a:rPr lang="en-US" smtClean="0"/>
              <a:pPr/>
              <a:t>05-Sep-19</a:t>
            </a:fld>
            <a:endParaRPr lang="en-US"/>
          </a:p>
        </p:txBody>
      </p:sp>
      <p:sp>
        <p:nvSpPr>
          <p:cNvPr id="5" name="Footer Placeholder 4"/>
          <p:cNvSpPr>
            <a:spLocks noGrp="1"/>
          </p:cNvSpPr>
          <p:nvPr>
            <p:ph type="ftr" sz="quarter" idx="3"/>
          </p:nvPr>
        </p:nvSpPr>
        <p:spPr>
          <a:xfrm>
            <a:off x="1176865" y="5960533"/>
            <a:ext cx="5104667"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7580091" y="5960533"/>
            <a:ext cx="39551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2748BE0A-A585-48CA-8FC0-7A422BB372DA}" type="slidenum">
              <a:rPr lang="en-US" smtClean="0"/>
              <a:pPr/>
              <a:t>‹#›</a:t>
            </a:fld>
            <a:endParaRPr lang="en-US"/>
          </a:p>
        </p:txBody>
      </p:sp>
    </p:spTree>
    <p:extLst>
      <p:ext uri="{BB962C8B-B14F-4D97-AF65-F5344CB8AC3E}">
        <p14:creationId xmlns:p14="http://schemas.microsoft.com/office/powerpoint/2010/main" val="4103331172"/>
      </p:ext>
    </p:extLst>
  </p:cSld>
  <p:clrMap bg1="lt1" tx1="dk1" bg2="lt2" tx2="dk2" accent1="accent1" accent2="accent2" accent3="accent3" accent4="accent4" accent5="accent5" accent6="accent6" hlink="hlink" folHlink="folHlink"/>
  <p:sldLayoutIdLst>
    <p:sldLayoutId id="2147483720" r:id="rId1"/>
    <p:sldLayoutId id="2147483721" r:id="rId2"/>
    <p:sldLayoutId id="2147483722" r:id="rId3"/>
    <p:sldLayoutId id="2147483723" r:id="rId4"/>
    <p:sldLayoutId id="2147483724" r:id="rId5"/>
    <p:sldLayoutId id="2147483725" r:id="rId6"/>
    <p:sldLayoutId id="2147483726" r:id="rId7"/>
    <p:sldLayoutId id="2147483727" r:id="rId8"/>
    <p:sldLayoutId id="2147483728" r:id="rId9"/>
    <p:sldLayoutId id="2147483729" r:id="rId10"/>
    <p:sldLayoutId id="2147483730" r:id="rId11"/>
    <p:sldLayoutId id="2147483731" r:id="rId12"/>
    <p:sldLayoutId id="2147483732" r:id="rId13"/>
    <p:sldLayoutId id="2147483733" r:id="rId14"/>
    <p:sldLayoutId id="2147483734" r:id="rId15"/>
    <p:sldLayoutId id="2147483735" r:id="rId16"/>
    <p:sldLayoutId id="2147483736" r:id="rId17"/>
  </p:sldLayoutIdLst>
  <p:txStyles>
    <p:titleStyle>
      <a:lvl1pPr algn="ctr" defTabSz="457200" rtl="0" eaLnBrk="1" latinLnBrk="0" hangingPunct="1">
        <a:spcBef>
          <a:spcPct val="0"/>
        </a:spcBef>
        <a:buNone/>
        <a:defRPr sz="40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F464318-04C0-4450-9DE4-71E56A0D6022}"/>
              </a:ext>
            </a:extLst>
          </p:cNvPr>
          <p:cNvSpPr>
            <a:spLocks noGrp="1"/>
          </p:cNvSpPr>
          <p:nvPr>
            <p:ph type="ctrTitle" idx="4294967295"/>
          </p:nvPr>
        </p:nvSpPr>
        <p:spPr>
          <a:xfrm>
            <a:off x="838200" y="914400"/>
            <a:ext cx="7467600" cy="5105400"/>
          </a:xfrm>
          <a:ln>
            <a:noFill/>
          </a:ln>
        </p:spPr>
        <p:txBody>
          <a:bodyPr>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nSpc>
                <a:spcPct val="150000"/>
              </a:lnSpc>
            </a:pPr>
            <a:r>
              <a:rPr lang="en-US" sz="60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Aharoni" panose="02010803020104030203" pitchFamily="2" charset="-79"/>
                <a:cs typeface="Aharoni" panose="02010803020104030203" pitchFamily="2" charset="-79"/>
              </a:rPr>
              <a:t>FIRE PREVENTION IS BETTER THAN FIRE FIGHTING</a:t>
            </a:r>
            <a:r>
              <a:rPr lang="en-US"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a:t>
            </a:r>
          </a:p>
        </p:txBody>
      </p:sp>
      <p:pic>
        <p:nvPicPr>
          <p:cNvPr id="3" name="Picture 2"/>
          <p:cNvPicPr/>
          <p:nvPr/>
        </p:nvPicPr>
        <p:blipFill>
          <a:blip r:embed="rId2" cstate="print">
            <a:extLst>
              <a:ext uri="{28A0092B-C50C-407E-A947-70E740481C1C}">
                <a14:useLocalDpi xmlns:a14="http://schemas.microsoft.com/office/drawing/2010/main" val="0"/>
              </a:ext>
            </a:extLst>
          </a:blip>
          <a:stretch>
            <a:fillRect/>
          </a:stretch>
        </p:blipFill>
        <p:spPr>
          <a:xfrm>
            <a:off x="838200" y="748145"/>
            <a:ext cx="1755198" cy="971550"/>
          </a:xfrm>
          <a:prstGeom prst="rect">
            <a:avLst/>
          </a:prstGeom>
        </p:spPr>
      </p:pic>
      <p:pic>
        <p:nvPicPr>
          <p:cNvPr id="4" name="Picture 3"/>
          <p:cNvPicPr/>
          <p:nvPr/>
        </p:nvPicPr>
        <p:blipFill rotWithShape="1">
          <a:blip r:embed="rId3">
            <a:extLst>
              <a:ext uri="{28A0092B-C50C-407E-A947-70E740481C1C}">
                <a14:useLocalDpi xmlns:a14="http://schemas.microsoft.com/office/drawing/2010/main" val="0"/>
              </a:ext>
            </a:extLst>
          </a:blip>
          <a:srcRect l="5886" t="4517" r="4468" b="7742"/>
          <a:stretch/>
        </p:blipFill>
        <p:spPr bwMode="auto">
          <a:xfrm>
            <a:off x="990600" y="4724400"/>
            <a:ext cx="1143000" cy="1156855"/>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464295551"/>
      </p:ext>
    </p:extLst>
  </p:cSld>
  <p:clrMapOvr>
    <a:masterClrMapping/>
  </p:clrMapOvr>
  <mc:AlternateContent xmlns:mc="http://schemas.openxmlformats.org/markup-compatibility/2006" xmlns:p14="http://schemas.microsoft.com/office/powerpoint/2010/main">
    <mc:Choice Requires="p14">
      <p:transition spd="slow" p14:dur="2000" advTm="7400"/>
    </mc:Choice>
    <mc:Fallback xmlns="">
      <p:transition spd="slow" advTm="740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l"/>
            <a:r>
              <a:rPr lang="en-US" sz="2400" b="1" dirty="0">
                <a:solidFill>
                  <a:srgbClr val="C00000"/>
                </a:solidFill>
                <a:latin typeface="Century Gothic" panose="020B0502020202020204" pitchFamily="34" charset="0"/>
              </a:rPr>
              <a:t>SEHGAL </a:t>
            </a:r>
            <a:r>
              <a:rPr lang="en-US" sz="2400" b="1" dirty="0" smtClean="0">
                <a:solidFill>
                  <a:srgbClr val="C00000"/>
                </a:solidFill>
                <a:latin typeface="Century Gothic" panose="020B0502020202020204" pitchFamily="34" charset="0"/>
              </a:rPr>
              <a:t>DOORS</a:t>
            </a:r>
            <a:r>
              <a:rPr lang="en-US" sz="2000" b="1" dirty="0">
                <a:latin typeface="Century Gothic" panose="020B0502020202020204" pitchFamily="34" charset="0"/>
              </a:rPr>
              <a:t/>
            </a:r>
            <a:br>
              <a:rPr lang="en-US" sz="2000" b="1" dirty="0">
                <a:latin typeface="Century Gothic" panose="020B0502020202020204" pitchFamily="34" charset="0"/>
              </a:rPr>
            </a:br>
            <a:r>
              <a:rPr lang="en-US" sz="2000" b="1" dirty="0">
                <a:latin typeface="Century Gothic" panose="020B0502020202020204" pitchFamily="34" charset="0"/>
              </a:rPr>
              <a:t/>
            </a:r>
            <a:br>
              <a:rPr lang="en-US" sz="2000" b="1" dirty="0">
                <a:latin typeface="Century Gothic" panose="020B0502020202020204" pitchFamily="34" charset="0"/>
              </a:rPr>
            </a:br>
            <a:r>
              <a:rPr lang="en-US" sz="1600" b="1" dirty="0">
                <a:latin typeface="Century Gothic" panose="020B0502020202020204" pitchFamily="34" charset="0"/>
              </a:rPr>
              <a:t>Asia’s 1</a:t>
            </a:r>
            <a:r>
              <a:rPr lang="en-US" sz="1600" b="1" baseline="30000" dirty="0">
                <a:latin typeface="Century Gothic" panose="020B0502020202020204" pitchFamily="34" charset="0"/>
              </a:rPr>
              <a:t>st</a:t>
            </a:r>
            <a:r>
              <a:rPr lang="en-US" sz="1600" b="1" dirty="0">
                <a:latin typeface="Century Gothic" panose="020B0502020202020204" pitchFamily="34" charset="0"/>
              </a:rPr>
              <a:t> company to get Technology transfer from Council of Scientific and Industrial Research (CSIR) – Central Building Research Institute (CBRI) </a:t>
            </a:r>
          </a:p>
        </p:txBody>
      </p:sp>
      <p:sp>
        <p:nvSpPr>
          <p:cNvPr id="3" name="Subtitle 2"/>
          <p:cNvSpPr>
            <a:spLocks noGrp="1"/>
          </p:cNvSpPr>
          <p:nvPr>
            <p:ph type="subTitle" idx="1"/>
          </p:nvPr>
        </p:nvSpPr>
        <p:spPr/>
        <p:txBody>
          <a:bodyPr>
            <a:normAutofit/>
          </a:bodyPr>
          <a:lstStyle/>
          <a:p>
            <a:r>
              <a:rPr lang="en-US" b="1" dirty="0">
                <a:solidFill>
                  <a:srgbClr val="C00000"/>
                </a:solidFill>
                <a:latin typeface="Century Gothic" panose="020B0502020202020204" pitchFamily="34" charset="0"/>
              </a:rPr>
              <a:t>“FOR FIRE RETARDANT &amp; WATER REPELLENT CANVAS”</a:t>
            </a:r>
          </a:p>
          <a:p>
            <a:r>
              <a:rPr lang="en-US" sz="1600" dirty="0">
                <a:latin typeface="Century Gothic" panose="020B0502020202020204" pitchFamily="34" charset="0"/>
              </a:rPr>
              <a:t>A government approved and certified treatment for </a:t>
            </a:r>
            <a:r>
              <a:rPr lang="en-US" sz="1600" b="1" dirty="0">
                <a:latin typeface="Century Gothic" panose="020B0502020202020204" pitchFamily="34" charset="0"/>
              </a:rPr>
              <a:t>“SAFE STAY”.</a:t>
            </a:r>
          </a:p>
        </p:txBody>
      </p:sp>
    </p:spTree>
  </p:cSld>
  <p:clrMapOvr>
    <a:masterClrMapping/>
  </p:clrMapOvr>
  <mc:AlternateContent xmlns:mc="http://schemas.openxmlformats.org/markup-compatibility/2006" xmlns:p14="http://schemas.microsoft.com/office/powerpoint/2010/main">
    <mc:Choice Requires="p14">
      <p:transition spd="slow" p14:dur="2000" advTm="8226"/>
    </mc:Choice>
    <mc:Fallback xmlns="">
      <p:transition spd="slow" advTm="8226"/>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600" y="685800"/>
            <a:ext cx="7924800" cy="5509200"/>
          </a:xfrm>
          <a:prstGeom prst="rect">
            <a:avLst/>
          </a:prstGeom>
        </p:spPr>
        <p:txBody>
          <a:bodyPr wrap="square">
            <a:spAutoFit/>
          </a:bodyPr>
          <a:lstStyle/>
          <a:p>
            <a:pPr algn="just"/>
            <a:endParaRPr lang="en-US" sz="1600" dirty="0" smtClean="0">
              <a:latin typeface="Century Gothic" panose="020B0502020202020204" pitchFamily="34" charset="0"/>
            </a:endParaRPr>
          </a:p>
          <a:p>
            <a:pPr algn="just"/>
            <a:endParaRPr lang="en-US" sz="1600" dirty="0">
              <a:latin typeface="Century Gothic" panose="020B0502020202020204" pitchFamily="34" charset="0"/>
            </a:endParaRPr>
          </a:p>
          <a:p>
            <a:pPr algn="just"/>
            <a:endParaRPr lang="en-US" sz="1600" dirty="0" smtClean="0">
              <a:latin typeface="Century Gothic" panose="020B0502020202020204" pitchFamily="34" charset="0"/>
            </a:endParaRPr>
          </a:p>
          <a:p>
            <a:pPr algn="just"/>
            <a:r>
              <a:rPr lang="en-US" sz="1600" dirty="0" smtClean="0">
                <a:latin typeface="Century Gothic" panose="020B0502020202020204" pitchFamily="34" charset="0"/>
              </a:rPr>
              <a:t>Allow </a:t>
            </a:r>
            <a:r>
              <a:rPr lang="en-US" sz="1600" dirty="0">
                <a:latin typeface="Century Gothic" panose="020B0502020202020204" pitchFamily="34" charset="0"/>
              </a:rPr>
              <a:t>us to introduce ourselves as a leading organization engaged in offering specialized products &amp; services</a:t>
            </a:r>
            <a:r>
              <a:rPr lang="en-US" sz="1600" dirty="0" smtClean="0">
                <a:latin typeface="Century Gothic" panose="020B0502020202020204" pitchFamily="34" charset="0"/>
              </a:rPr>
              <a:t>.</a:t>
            </a:r>
          </a:p>
          <a:p>
            <a:pPr algn="just"/>
            <a:r>
              <a:rPr lang="en-US" sz="1600" dirty="0">
                <a:latin typeface="Century Gothic" panose="020B0502020202020204" pitchFamily="34" charset="0"/>
              </a:rPr>
              <a:t>	 </a:t>
            </a:r>
          </a:p>
          <a:p>
            <a:pPr algn="just"/>
            <a:r>
              <a:rPr lang="en-US" sz="1600" dirty="0">
                <a:latin typeface="Century Gothic" panose="020B0502020202020204" pitchFamily="34" charset="0"/>
              </a:rPr>
              <a:t>Under the support and golden years of experience of our Parent Company </a:t>
            </a:r>
            <a:r>
              <a:rPr lang="en-US" sz="1600" b="1" dirty="0">
                <a:latin typeface="Century Gothic" panose="020B0502020202020204" pitchFamily="34" charset="0"/>
              </a:rPr>
              <a:t>“SEHGAL &amp; SEHGAL INDUSTRIES”</a:t>
            </a:r>
            <a:r>
              <a:rPr lang="en-US" sz="1600" dirty="0">
                <a:latin typeface="Century Gothic" panose="020B0502020202020204" pitchFamily="34" charset="0"/>
              </a:rPr>
              <a:t> established in </a:t>
            </a:r>
            <a:r>
              <a:rPr lang="en-US" sz="1600" b="1" dirty="0">
                <a:latin typeface="Century Gothic" panose="020B0502020202020204" pitchFamily="34" charset="0"/>
              </a:rPr>
              <a:t>1965 </a:t>
            </a:r>
            <a:r>
              <a:rPr lang="en-US" sz="1600" dirty="0">
                <a:latin typeface="Century Gothic" panose="020B0502020202020204" pitchFamily="34" charset="0"/>
              </a:rPr>
              <a:t>we came into existence in 2007 with the brand name </a:t>
            </a:r>
            <a:r>
              <a:rPr lang="en-US" sz="1600" b="1" dirty="0">
                <a:latin typeface="Century Gothic" panose="020B0502020202020204" pitchFamily="34" charset="0"/>
              </a:rPr>
              <a:t>“SEHGAL DOORS”,</a:t>
            </a:r>
            <a:r>
              <a:rPr lang="en-US" sz="1600" dirty="0">
                <a:latin typeface="Century Gothic" panose="020B0502020202020204" pitchFamily="34" charset="0"/>
              </a:rPr>
              <a:t> the company has been enjoying lot of goodwill in Indian Market. The quantum of projects completed by us across the country and abroad is the proof of reliability and superior quality of our products &amp; services. We have increased our Production range and capacity by diversification into specialized products to cater to the increasing requirements of our customers</a:t>
            </a:r>
            <a:r>
              <a:rPr lang="en-US" sz="1600" dirty="0" smtClean="0">
                <a:latin typeface="Century Gothic" panose="020B0502020202020204" pitchFamily="34" charset="0"/>
              </a:rPr>
              <a:t>.</a:t>
            </a:r>
          </a:p>
          <a:p>
            <a:pPr algn="just"/>
            <a:endParaRPr lang="en-US" sz="1600" dirty="0">
              <a:latin typeface="Century Gothic" panose="020B0502020202020204" pitchFamily="34" charset="0"/>
            </a:endParaRPr>
          </a:p>
          <a:p>
            <a:pPr algn="just"/>
            <a:r>
              <a:rPr lang="en-US" sz="1600" dirty="0">
                <a:latin typeface="Century Gothic" panose="020B0502020202020204" pitchFamily="34" charset="0"/>
              </a:rPr>
              <a:t>Here’s the brief Introduction of our some major Products &amp; services</a:t>
            </a:r>
            <a:r>
              <a:rPr lang="en-US" sz="1600" dirty="0" smtClean="0">
                <a:latin typeface="Century Gothic" panose="020B0502020202020204" pitchFamily="34" charset="0"/>
              </a:rPr>
              <a:t>:</a:t>
            </a:r>
            <a:endParaRPr lang="en-US" sz="1600" dirty="0">
              <a:latin typeface="Century Gothic" panose="020B0502020202020204" pitchFamily="34" charset="0"/>
            </a:endParaRPr>
          </a:p>
          <a:p>
            <a:pPr marL="342900" lvl="0" indent="-342900" algn="just">
              <a:buFont typeface="+mj-lt"/>
              <a:buAutoNum type="arabicPeriod"/>
            </a:pPr>
            <a:r>
              <a:rPr lang="en-US" sz="1600" dirty="0">
                <a:latin typeface="Century Gothic" panose="020B0502020202020204" pitchFamily="34" charset="0"/>
              </a:rPr>
              <a:t>Pressed Steel Door &amp; Window Frames.  </a:t>
            </a:r>
          </a:p>
          <a:p>
            <a:pPr marL="342900" lvl="0" indent="-342900" algn="just">
              <a:buFont typeface="+mj-lt"/>
              <a:buAutoNum type="arabicPeriod"/>
            </a:pPr>
            <a:r>
              <a:rPr lang="en-US" sz="1600" dirty="0">
                <a:latin typeface="Century Gothic" panose="020B0502020202020204" pitchFamily="34" charset="0"/>
              </a:rPr>
              <a:t>Hollow Pressed Metal Doors,</a:t>
            </a:r>
          </a:p>
          <a:p>
            <a:pPr marL="342900" lvl="0" indent="-342900" algn="just">
              <a:buFont typeface="+mj-lt"/>
              <a:buAutoNum type="arabicPeriod"/>
            </a:pPr>
            <a:r>
              <a:rPr lang="en-US" sz="1600" dirty="0">
                <a:latin typeface="Century Gothic" panose="020B0502020202020204" pitchFamily="34" charset="0"/>
              </a:rPr>
              <a:t>All types of Metal Fire Rated Doors, </a:t>
            </a:r>
          </a:p>
          <a:p>
            <a:pPr marL="342900" lvl="0" indent="-342900" algn="just">
              <a:buFont typeface="+mj-lt"/>
              <a:buAutoNum type="arabicPeriod"/>
            </a:pPr>
            <a:r>
              <a:rPr lang="en-US" sz="1600" dirty="0">
                <a:latin typeface="Century Gothic" panose="020B0502020202020204" pitchFamily="34" charset="0"/>
              </a:rPr>
              <a:t>Bullet Proof Doors FHC Doors &amp; Cabinets, Acoustic Doors, Windows &amp; Partitions</a:t>
            </a:r>
          </a:p>
          <a:p>
            <a:pPr marL="342900" lvl="0" indent="-342900" algn="just">
              <a:buFont typeface="+mj-lt"/>
              <a:buAutoNum type="arabicPeriod"/>
            </a:pPr>
            <a:r>
              <a:rPr lang="en-US" sz="1600" dirty="0">
                <a:latin typeface="Century Gothic" panose="020B0502020202020204" pitchFamily="34" charset="0"/>
              </a:rPr>
              <a:t>Complete Architectural Hardware Solution &amp; Fire Rated Glass.</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76531" y="685800"/>
            <a:ext cx="1982437" cy="768096"/>
          </a:xfrm>
          <a:prstGeom prst="rect">
            <a:avLst/>
          </a:prstGeom>
        </p:spPr>
      </p:pic>
    </p:spTree>
    <p:extLst>
      <p:ext uri="{BB962C8B-B14F-4D97-AF65-F5344CB8AC3E}">
        <p14:creationId xmlns:p14="http://schemas.microsoft.com/office/powerpoint/2010/main" val="274319771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idx="4294967295"/>
          </p:nvPr>
        </p:nvSpPr>
        <p:spPr>
          <a:xfrm>
            <a:off x="762000" y="762000"/>
            <a:ext cx="7696200" cy="1066800"/>
          </a:xfrm>
        </p:spPr>
        <p:txBody>
          <a:bodyPr>
            <a:normAutofit fontScale="90000"/>
          </a:bodyPr>
          <a:lstStyle/>
          <a:p>
            <a:r>
              <a:rPr lang="en-US" dirty="0">
                <a:solidFill>
                  <a:srgbClr val="C00000"/>
                </a:solidFill>
                <a:latin typeface="Berlin Sans FB Demi" panose="020E0802020502020306" pitchFamily="34" charset="0"/>
              </a:rPr>
              <a:t>CSIR - Central Building Research Institute</a:t>
            </a:r>
            <a:r>
              <a:rPr lang="en-US" b="0" dirty="0">
                <a:solidFill>
                  <a:srgbClr val="C00000"/>
                </a:solidFill>
                <a:latin typeface="Berlin Sans FB Demi" panose="020E0802020502020306" pitchFamily="34" charset="0"/>
              </a:rPr>
              <a:t> (</a:t>
            </a:r>
            <a:r>
              <a:rPr lang="en-US" dirty="0">
                <a:solidFill>
                  <a:srgbClr val="C00000"/>
                </a:solidFill>
                <a:latin typeface="Berlin Sans FB Demi" panose="020E0802020502020306" pitchFamily="34" charset="0"/>
              </a:rPr>
              <a:t>CBRI</a:t>
            </a:r>
            <a:r>
              <a:rPr lang="en-US" b="0" dirty="0">
                <a:solidFill>
                  <a:srgbClr val="C00000"/>
                </a:solidFill>
                <a:latin typeface="Berlin Sans FB Demi" panose="020E0802020502020306" pitchFamily="34" charset="0"/>
              </a:rPr>
              <a:t>) </a:t>
            </a:r>
            <a:endParaRPr lang="en-US" dirty="0">
              <a:solidFill>
                <a:srgbClr val="C00000"/>
              </a:solidFill>
              <a:latin typeface="Berlin Sans FB Demi" panose="020E0802020502020306" pitchFamily="34" charset="0"/>
            </a:endParaRPr>
          </a:p>
        </p:txBody>
      </p:sp>
      <p:sp>
        <p:nvSpPr>
          <p:cNvPr id="2" name="Content Placeholder 1"/>
          <p:cNvSpPr>
            <a:spLocks noGrp="1"/>
          </p:cNvSpPr>
          <p:nvPr>
            <p:ph idx="4294967295"/>
          </p:nvPr>
        </p:nvSpPr>
        <p:spPr>
          <a:xfrm>
            <a:off x="762000" y="1981200"/>
            <a:ext cx="7696200" cy="4114800"/>
          </a:xfrm>
        </p:spPr>
        <p:txBody>
          <a:bodyPr>
            <a:normAutofit fontScale="92500"/>
          </a:bodyPr>
          <a:lstStyle/>
          <a:p>
            <a:pPr algn="just">
              <a:lnSpc>
                <a:spcPct val="200000"/>
              </a:lnSpc>
            </a:pPr>
            <a:r>
              <a:rPr lang="en-US" sz="1600" b="1" dirty="0">
                <a:latin typeface="Century Gothic" panose="020B0502020202020204" pitchFamily="34" charset="0"/>
              </a:rPr>
              <a:t>The Central Building Research Institute at Roorkee, Uttarakhand, India, is a constituent establishment of Council of Scientific and Industrial Research, India and has been vested with the responsibility of generating, cultivating and promoting building science and technology in the service of the country.</a:t>
            </a:r>
          </a:p>
          <a:p>
            <a:pPr algn="just">
              <a:lnSpc>
                <a:spcPct val="200000"/>
              </a:lnSpc>
            </a:pPr>
            <a:r>
              <a:rPr lang="en-US" sz="1600" b="1" dirty="0">
                <a:latin typeface="Century Gothic" panose="020B0502020202020204" pitchFamily="34" charset="0"/>
              </a:rPr>
              <a:t>The Fire Engineering Laboratory aims at conducting research and development related to fire retardant, resistance, detection, extinction, limitation, modeling and escape with special reference to building and industrial sectors. The lab is provided with unique state-of the art facilities.</a:t>
            </a:r>
          </a:p>
          <a:p>
            <a:pPr algn="just">
              <a:lnSpc>
                <a:spcPct val="200000"/>
              </a:lnSpc>
            </a:pPr>
            <a:endParaRPr lang="en-US" sz="1600" b="1" dirty="0">
              <a:latin typeface="Century Gothic" panose="020B0502020202020204"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idx="4294967295"/>
          </p:nvPr>
        </p:nvSpPr>
        <p:spPr>
          <a:xfrm>
            <a:off x="685800" y="762000"/>
            <a:ext cx="7543800" cy="762000"/>
          </a:xfrm>
        </p:spPr>
        <p:txBody>
          <a:bodyPr>
            <a:normAutofit/>
          </a:bodyPr>
          <a:lstStyle/>
          <a:p>
            <a:r>
              <a:rPr lang="en-US" dirty="0">
                <a:solidFill>
                  <a:srgbClr val="C00000"/>
                </a:solidFill>
                <a:latin typeface="Berlin Sans FB Demi" panose="020E0802020502020306" pitchFamily="34" charset="0"/>
              </a:rPr>
              <a:t>RESEARCH &amp; DEVELOPMENT</a:t>
            </a:r>
          </a:p>
        </p:txBody>
      </p:sp>
      <p:sp>
        <p:nvSpPr>
          <p:cNvPr id="2" name="Content Placeholder 1"/>
          <p:cNvSpPr>
            <a:spLocks noGrp="1"/>
          </p:cNvSpPr>
          <p:nvPr>
            <p:ph idx="4294967295"/>
          </p:nvPr>
        </p:nvSpPr>
        <p:spPr>
          <a:xfrm>
            <a:off x="762000" y="1752600"/>
            <a:ext cx="7543800" cy="4254500"/>
          </a:xfrm>
        </p:spPr>
        <p:txBody>
          <a:bodyPr>
            <a:normAutofit/>
          </a:bodyPr>
          <a:lstStyle/>
          <a:p>
            <a:pPr algn="just">
              <a:lnSpc>
                <a:spcPct val="200000"/>
              </a:lnSpc>
            </a:pPr>
            <a:r>
              <a:rPr lang="en-US" sz="1600" b="1" dirty="0">
                <a:latin typeface="Century Gothic" panose="020B0502020202020204" pitchFamily="34" charset="0"/>
              </a:rPr>
              <a:t>Fire retardant behavior of building materials.</a:t>
            </a:r>
          </a:p>
          <a:p>
            <a:pPr algn="just">
              <a:lnSpc>
                <a:spcPct val="200000"/>
              </a:lnSpc>
            </a:pPr>
            <a:r>
              <a:rPr lang="en-US" sz="1600" b="1" dirty="0">
                <a:latin typeface="Century Gothic" panose="020B0502020202020204" pitchFamily="34" charset="0"/>
              </a:rPr>
              <a:t>Design and development of passive fire protection systems.</a:t>
            </a:r>
          </a:p>
          <a:p>
            <a:pPr algn="just">
              <a:lnSpc>
                <a:spcPct val="200000"/>
              </a:lnSpc>
            </a:pPr>
            <a:r>
              <a:rPr lang="en-US" sz="1600" b="1" dirty="0">
                <a:latin typeface="Century Gothic" panose="020B0502020202020204" pitchFamily="34" charset="0"/>
              </a:rPr>
              <a:t>Fire retardant treatment cotton textiles &amp; canvas.</a:t>
            </a:r>
          </a:p>
          <a:p>
            <a:pPr algn="just">
              <a:lnSpc>
                <a:spcPct val="200000"/>
              </a:lnSpc>
            </a:pPr>
            <a:r>
              <a:rPr lang="en-US" sz="1600" b="1" dirty="0">
                <a:latin typeface="Century Gothic" panose="020B0502020202020204" pitchFamily="34" charset="0"/>
              </a:rPr>
              <a:t>Fire blocking layer</a:t>
            </a:r>
          </a:p>
          <a:p>
            <a:pPr algn="just">
              <a:lnSpc>
                <a:spcPct val="200000"/>
              </a:lnSpc>
            </a:pPr>
            <a:r>
              <a:rPr lang="en-US" sz="1600" b="1" dirty="0">
                <a:latin typeface="Century Gothic" panose="020B0502020202020204" pitchFamily="34" charset="0"/>
              </a:rPr>
              <a:t>Fire resistant coatings</a:t>
            </a:r>
          </a:p>
          <a:p>
            <a:pPr algn="just">
              <a:lnSpc>
                <a:spcPct val="200000"/>
              </a:lnSpc>
            </a:pPr>
            <a:r>
              <a:rPr lang="en-US" sz="1600" b="1" dirty="0">
                <a:latin typeface="Century Gothic" panose="020B0502020202020204" pitchFamily="34" charset="0"/>
              </a:rPr>
              <a:t>Fire  safety requirement analysis.</a:t>
            </a:r>
          </a:p>
          <a:p>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idx="4294967295"/>
          </p:nvPr>
        </p:nvSpPr>
        <p:spPr>
          <a:xfrm>
            <a:off x="758228" y="685800"/>
            <a:ext cx="7699972" cy="762000"/>
          </a:xfrm>
        </p:spPr>
        <p:txBody>
          <a:bodyPr>
            <a:normAutofit/>
          </a:bodyPr>
          <a:lstStyle/>
          <a:p>
            <a:r>
              <a:rPr lang="en-US" dirty="0">
                <a:solidFill>
                  <a:srgbClr val="C00000"/>
                </a:solidFill>
                <a:latin typeface="Berlin Sans FB Demi" panose="020E0802020502020306" pitchFamily="34" charset="0"/>
              </a:rPr>
              <a:t>Processes Developed</a:t>
            </a:r>
          </a:p>
        </p:txBody>
      </p:sp>
      <p:sp>
        <p:nvSpPr>
          <p:cNvPr id="2" name="Content Placeholder 1"/>
          <p:cNvSpPr>
            <a:spLocks noGrp="1"/>
          </p:cNvSpPr>
          <p:nvPr>
            <p:ph idx="4294967295"/>
          </p:nvPr>
        </p:nvSpPr>
        <p:spPr>
          <a:xfrm>
            <a:off x="762000" y="1600200"/>
            <a:ext cx="7543800" cy="4483100"/>
          </a:xfrm>
        </p:spPr>
        <p:txBody>
          <a:bodyPr>
            <a:normAutofit lnSpcReduction="10000"/>
          </a:bodyPr>
          <a:lstStyle/>
          <a:p>
            <a:pPr lvl="1" algn="just"/>
            <a:r>
              <a:rPr lang="en-US" sz="1800" dirty="0">
                <a:latin typeface="Century Gothic" panose="020B0502020202020204" pitchFamily="34" charset="0"/>
              </a:rPr>
              <a:t>Fire Blocking Layer (FBL) suitable for intermittent lining materials such as air-craft seat cushions etc.</a:t>
            </a:r>
          </a:p>
          <a:p>
            <a:pPr lvl="1" algn="just"/>
            <a:endParaRPr lang="en-US" sz="1800" dirty="0">
              <a:latin typeface="Century Gothic" panose="020B0502020202020204" pitchFamily="34" charset="0"/>
            </a:endParaRPr>
          </a:p>
          <a:p>
            <a:pPr lvl="1" algn="just"/>
            <a:r>
              <a:rPr lang="en-US" sz="1800" dirty="0">
                <a:latin typeface="Century Gothic" panose="020B0502020202020204" pitchFamily="34" charset="0"/>
              </a:rPr>
              <a:t>Fire retardant and water repellent cotton canvas suitable for temporary shelters, tents, Pandals, hangers for military personnel and vestibules etc.</a:t>
            </a:r>
          </a:p>
          <a:p>
            <a:pPr lvl="1" algn="just">
              <a:buNone/>
            </a:pPr>
            <a:endParaRPr lang="en-US" dirty="0"/>
          </a:p>
          <a:p>
            <a:pPr marL="0" indent="0" algn="ctr">
              <a:buNone/>
            </a:pPr>
            <a:r>
              <a:rPr lang="en-US" sz="4000" dirty="0">
                <a:solidFill>
                  <a:srgbClr val="C00000"/>
                </a:solidFill>
                <a:latin typeface="Berlin Sans FB Demi" panose="020E0802020502020306" pitchFamily="34" charset="0"/>
              </a:rPr>
              <a:t>Process</a:t>
            </a:r>
            <a:r>
              <a:rPr lang="en-US" sz="3200" dirty="0">
                <a:solidFill>
                  <a:srgbClr val="C00000"/>
                </a:solidFill>
                <a:latin typeface="Berlin Sans FB Demi" panose="020E0802020502020306" pitchFamily="34" charset="0"/>
              </a:rPr>
              <a:t> </a:t>
            </a:r>
            <a:r>
              <a:rPr lang="en-US" sz="4000" dirty="0">
                <a:solidFill>
                  <a:srgbClr val="C00000"/>
                </a:solidFill>
                <a:latin typeface="Berlin Sans FB Demi" panose="020E0802020502020306" pitchFamily="34" charset="0"/>
              </a:rPr>
              <a:t>Under</a:t>
            </a:r>
            <a:r>
              <a:rPr lang="en-US" sz="3200" dirty="0">
                <a:solidFill>
                  <a:srgbClr val="C00000"/>
                </a:solidFill>
                <a:latin typeface="Berlin Sans FB Demi" panose="020E0802020502020306" pitchFamily="34" charset="0"/>
              </a:rPr>
              <a:t> </a:t>
            </a:r>
            <a:r>
              <a:rPr lang="en-US" sz="4000" dirty="0">
                <a:solidFill>
                  <a:srgbClr val="C00000"/>
                </a:solidFill>
                <a:latin typeface="Berlin Sans FB Demi" panose="020E0802020502020306" pitchFamily="34" charset="0"/>
              </a:rPr>
              <a:t>Utilization</a:t>
            </a:r>
            <a:endParaRPr lang="en-US" sz="3200" dirty="0"/>
          </a:p>
          <a:p>
            <a:pPr lvl="1" algn="just"/>
            <a:endParaRPr lang="en-US" sz="1800" dirty="0">
              <a:latin typeface="Century Gothic" panose="020B0502020202020204" pitchFamily="34" charset="0"/>
            </a:endParaRPr>
          </a:p>
          <a:p>
            <a:pPr lvl="1" algn="just"/>
            <a:r>
              <a:rPr lang="en-US" sz="1800" dirty="0">
                <a:latin typeface="Century Gothic" panose="020B0502020202020204" pitchFamily="34" charset="0"/>
              </a:rPr>
              <a:t>Fire Blocking Layer (FBL)</a:t>
            </a:r>
          </a:p>
          <a:p>
            <a:pPr lvl="1" algn="just"/>
            <a:r>
              <a:rPr lang="en-US" sz="1800" dirty="0">
                <a:latin typeface="Century Gothic" panose="020B0502020202020204" pitchFamily="34" charset="0"/>
              </a:rPr>
              <a:t>Fire retardant and water repellent cotton canvas</a:t>
            </a:r>
          </a:p>
          <a:p>
            <a:endParaRPr lang="en-US" sz="1800" dirty="0">
              <a:latin typeface="Century Gothic" panose="020B0502020202020204"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533400" y="900255"/>
            <a:ext cx="8001000" cy="1143000"/>
          </a:xfrm>
        </p:spPr>
        <p:txBody>
          <a:bodyPr>
            <a:noAutofit/>
          </a:bodyPr>
          <a:lstStyle/>
          <a:p>
            <a:r>
              <a:rPr lang="en-US" sz="2800" dirty="0">
                <a:solidFill>
                  <a:srgbClr val="C00000"/>
                </a:solidFill>
                <a:latin typeface="Berlin Sans FB Demi" panose="020E0802020502020306" pitchFamily="34" charset="0"/>
              </a:rPr>
              <a:t>CSIR - Central Building Research Institute</a:t>
            </a:r>
            <a:r>
              <a:rPr lang="en-US" sz="2800" b="0" dirty="0">
                <a:solidFill>
                  <a:srgbClr val="C00000"/>
                </a:solidFill>
                <a:latin typeface="Berlin Sans FB Demi" panose="020E0802020502020306" pitchFamily="34" charset="0"/>
              </a:rPr>
              <a:t> (</a:t>
            </a:r>
            <a:r>
              <a:rPr lang="en-US" sz="2800" dirty="0">
                <a:solidFill>
                  <a:srgbClr val="C00000"/>
                </a:solidFill>
                <a:latin typeface="Berlin Sans FB Demi" panose="020E0802020502020306" pitchFamily="34" charset="0"/>
              </a:rPr>
              <a:t>CBRI</a:t>
            </a:r>
            <a:r>
              <a:rPr lang="en-US" sz="2800" b="0" dirty="0">
                <a:solidFill>
                  <a:srgbClr val="C00000"/>
                </a:solidFill>
                <a:latin typeface="Berlin Sans FB Demi" panose="020E0802020502020306" pitchFamily="34" charset="0"/>
              </a:rPr>
              <a:t>) </a:t>
            </a:r>
            <a:r>
              <a:rPr lang="en-US" sz="2400" b="0" dirty="0">
                <a:latin typeface="Berlin Sans FB Demi" panose="020E0802020502020306" pitchFamily="34" charset="0"/>
              </a:rPr>
              <a:t/>
            </a:r>
            <a:br>
              <a:rPr lang="en-US" sz="2400" b="0" dirty="0">
                <a:latin typeface="Berlin Sans FB Demi" panose="020E0802020502020306" pitchFamily="34" charset="0"/>
              </a:rPr>
            </a:br>
            <a:r>
              <a:rPr lang="en-US" sz="2400" b="0" dirty="0">
                <a:latin typeface="Berlin Sans FB Demi" panose="020E0802020502020306" pitchFamily="34" charset="0"/>
              </a:rPr>
              <a:t/>
            </a:r>
            <a:br>
              <a:rPr lang="en-US" sz="2400" b="0" dirty="0">
                <a:latin typeface="Berlin Sans FB Demi" panose="020E0802020502020306" pitchFamily="34" charset="0"/>
              </a:rPr>
            </a:br>
            <a:r>
              <a:rPr lang="en-US" sz="2400" dirty="0">
                <a:latin typeface="Berlin Sans FB Demi" panose="020E0802020502020306" pitchFamily="34" charset="0"/>
              </a:rPr>
              <a:t>Dr. Harpal Singh</a:t>
            </a:r>
            <a:endParaRPr lang="en-US" sz="2000" dirty="0">
              <a:latin typeface="Berlin Sans FB Demi" panose="020E0802020502020306" pitchFamily="34" charset="0"/>
            </a:endParaRPr>
          </a:p>
        </p:txBody>
      </p:sp>
      <p:sp>
        <p:nvSpPr>
          <p:cNvPr id="2" name="Content Placeholder 1"/>
          <p:cNvSpPr>
            <a:spLocks noGrp="1"/>
          </p:cNvSpPr>
          <p:nvPr>
            <p:ph idx="1"/>
          </p:nvPr>
        </p:nvSpPr>
        <p:spPr>
          <a:xfrm>
            <a:off x="762000" y="2209800"/>
            <a:ext cx="7620000" cy="3581400"/>
          </a:xfrm>
        </p:spPr>
        <p:txBody>
          <a:bodyPr>
            <a:normAutofit/>
          </a:bodyPr>
          <a:lstStyle/>
          <a:p>
            <a:pPr algn="just">
              <a:lnSpc>
                <a:spcPct val="200000"/>
              </a:lnSpc>
              <a:buNone/>
            </a:pPr>
            <a:r>
              <a:rPr lang="en-US" dirty="0"/>
              <a:t>	</a:t>
            </a:r>
          </a:p>
          <a:p>
            <a:pPr algn="just">
              <a:lnSpc>
                <a:spcPct val="200000"/>
              </a:lnSpc>
              <a:buNone/>
            </a:pPr>
            <a:endParaRPr lang="en-US" sz="1600" b="1" dirty="0">
              <a:latin typeface="Century Gothic" panose="020B0502020202020204" pitchFamily="34" charset="0"/>
            </a:endParaRPr>
          </a:p>
          <a:p>
            <a:pPr algn="just">
              <a:lnSpc>
                <a:spcPct val="200000"/>
              </a:lnSpc>
              <a:buNone/>
            </a:pPr>
            <a:r>
              <a:rPr lang="en-US" sz="1600" b="1" dirty="0">
                <a:latin typeface="Century Gothic" panose="020B0502020202020204" pitchFamily="34" charset="0"/>
              </a:rPr>
              <a:t>                                      </a:t>
            </a:r>
            <a:r>
              <a:rPr lang="en-US" sz="1500" b="1" dirty="0">
                <a:latin typeface="Century Gothic" panose="020B0502020202020204" pitchFamily="34" charset="0"/>
              </a:rPr>
              <a:t>Dr. Harpal Singh is Chief Scientist in Fire Research Group</a:t>
            </a:r>
          </a:p>
          <a:p>
            <a:pPr algn="just">
              <a:lnSpc>
                <a:spcPct val="200000"/>
              </a:lnSpc>
              <a:buNone/>
            </a:pPr>
            <a:r>
              <a:rPr lang="en-US" sz="1500" b="1" dirty="0">
                <a:latin typeface="Century Gothic" panose="020B0502020202020204" pitchFamily="34" charset="0"/>
              </a:rPr>
              <a:t>     at CSIR. His main Area of Specialization is Fire retardant materials especially </a:t>
            </a:r>
          </a:p>
          <a:p>
            <a:pPr algn="just">
              <a:lnSpc>
                <a:spcPct val="200000"/>
              </a:lnSpc>
              <a:buNone/>
            </a:pPr>
            <a:r>
              <a:rPr lang="en-US" sz="1500" b="1" dirty="0">
                <a:latin typeface="Century Gothic" panose="020B0502020202020204" pitchFamily="34" charset="0"/>
              </a:rPr>
              <a:t>      in Fire retardancy of combustible building materials and cellular polymers.</a:t>
            </a:r>
          </a:p>
          <a:p>
            <a:pPr algn="just">
              <a:buNone/>
            </a:pPr>
            <a:endParaRPr lang="en-US" dirty="0"/>
          </a:p>
          <a:p>
            <a:endParaRPr lang="en-US" dirty="0"/>
          </a:p>
        </p:txBody>
      </p:sp>
      <p:pic>
        <p:nvPicPr>
          <p:cNvPr id="4" name="Picture 3" descr="HarpalSingh.jpg"/>
          <p:cNvPicPr>
            <a:picLocks noChangeAspect="1"/>
          </p:cNvPicPr>
          <p:nvPr/>
        </p:nvPicPr>
        <p:blipFill>
          <a:blip r:embed="rId2"/>
          <a:stretch>
            <a:fillRect/>
          </a:stretch>
        </p:blipFill>
        <p:spPr>
          <a:xfrm>
            <a:off x="1066800" y="2667000"/>
            <a:ext cx="1447800" cy="1639244"/>
          </a:xfrm>
          <a:prstGeom prst="rect">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1119582" y="838200"/>
            <a:ext cx="6799263" cy="836613"/>
          </a:xfrm>
        </p:spPr>
        <p:txBody>
          <a:bodyPr/>
          <a:lstStyle/>
          <a:p>
            <a:r>
              <a:rPr lang="en-US" dirty="0">
                <a:solidFill>
                  <a:srgbClr val="C00000"/>
                </a:solidFill>
                <a:latin typeface="Berlin Sans FB Demi" panose="020E0802020502020306" pitchFamily="34" charset="0"/>
              </a:rPr>
              <a:t>ACHIEVEMENTS</a:t>
            </a:r>
            <a:endParaRPr lang="en-IN" dirty="0"/>
          </a:p>
        </p:txBody>
      </p:sp>
      <p:sp>
        <p:nvSpPr>
          <p:cNvPr id="3" name="Rectangle 2"/>
          <p:cNvSpPr/>
          <p:nvPr/>
        </p:nvSpPr>
        <p:spPr>
          <a:xfrm>
            <a:off x="685799" y="1981200"/>
            <a:ext cx="7666831" cy="4154984"/>
          </a:xfrm>
          <a:prstGeom prst="rect">
            <a:avLst/>
          </a:prstGeom>
        </p:spPr>
        <p:txBody>
          <a:bodyPr wrap="square">
            <a:spAutoFit/>
          </a:bodyPr>
          <a:lstStyle/>
          <a:p>
            <a:pPr marL="342900" indent="-342900" algn="just">
              <a:lnSpc>
                <a:spcPct val="150000"/>
              </a:lnSpc>
              <a:buFont typeface="Wingdings" panose="05000000000000000000" pitchFamily="2" charset="2"/>
              <a:buChar char="Ø"/>
            </a:pPr>
            <a:r>
              <a:rPr lang="en-IN" sz="1600" b="1" dirty="0">
                <a:latin typeface="Century Gothic" panose="020B0502020202020204" pitchFamily="34" charset="0"/>
              </a:rPr>
              <a:t>Developer</a:t>
            </a:r>
            <a:r>
              <a:rPr lang="en-US" sz="1600" b="1" dirty="0">
                <a:latin typeface="Century Gothic" panose="020B0502020202020204" pitchFamily="34" charset="0"/>
              </a:rPr>
              <a:t> fire retardant chemical compositions for flexible polyurethane foam suitable for cushioning in furniture, mattresses, transportation and automobiles etc.</a:t>
            </a:r>
          </a:p>
          <a:p>
            <a:pPr marL="342900" indent="-342900" algn="just">
              <a:lnSpc>
                <a:spcPct val="150000"/>
              </a:lnSpc>
              <a:buFont typeface="Wingdings" panose="05000000000000000000" pitchFamily="2" charset="2"/>
              <a:buChar char="Ø"/>
            </a:pPr>
            <a:r>
              <a:rPr lang="en-US" sz="1600" b="1" dirty="0">
                <a:latin typeface="Century Gothic" panose="020B0502020202020204" pitchFamily="34" charset="0"/>
              </a:rPr>
              <a:t>Developed fire retardant chemical compositions for cotton fabric suitable for curtains, sofa covers, pillow covers, banquet halls, shamiyanas etc.</a:t>
            </a:r>
          </a:p>
          <a:p>
            <a:pPr marL="342900" indent="-342900" algn="just">
              <a:lnSpc>
                <a:spcPct val="150000"/>
              </a:lnSpc>
              <a:buFont typeface="Wingdings" panose="05000000000000000000" pitchFamily="2" charset="2"/>
              <a:buChar char="Ø"/>
            </a:pPr>
            <a:r>
              <a:rPr lang="en-US" sz="1600" b="1" dirty="0">
                <a:latin typeface="Century Gothic" panose="020B0502020202020204" pitchFamily="34" charset="0"/>
              </a:rPr>
              <a:t>Developed Fire Blocking Layer (FBL) suitable for intermittent lining materials such as air-craft seat cushions etc.</a:t>
            </a:r>
          </a:p>
          <a:p>
            <a:pPr marL="342900" indent="-342900" algn="just">
              <a:lnSpc>
                <a:spcPct val="150000"/>
              </a:lnSpc>
              <a:buFont typeface="Wingdings" panose="05000000000000000000" pitchFamily="2" charset="2"/>
              <a:buChar char="Ø"/>
            </a:pPr>
            <a:r>
              <a:rPr lang="en-US" sz="1600" b="1" dirty="0">
                <a:latin typeface="Century Gothic" panose="020B0502020202020204" pitchFamily="34" charset="0"/>
              </a:rPr>
              <a:t>Developed fire retardant and water repellent compositions for cotton canvas suitable for temporary shelters, tents, Pandals, hangers for military personnel's and vestibules etc.</a:t>
            </a:r>
          </a:p>
        </p:txBody>
      </p:sp>
    </p:spTree>
    <p:extLst>
      <p:ext uri="{BB962C8B-B14F-4D97-AF65-F5344CB8AC3E}">
        <p14:creationId xmlns:p14="http://schemas.microsoft.com/office/powerpoint/2010/main" val="10670922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0" y="914400"/>
            <a:ext cx="7620000" cy="4524315"/>
          </a:xfrm>
          <a:prstGeom prst="rect">
            <a:avLst/>
          </a:prstGeom>
        </p:spPr>
        <p:txBody>
          <a:bodyPr wrap="square">
            <a:spAutoFit/>
          </a:bodyPr>
          <a:lstStyle/>
          <a:p>
            <a:pPr marL="342900" indent="-342900" algn="just">
              <a:lnSpc>
                <a:spcPct val="150000"/>
              </a:lnSpc>
              <a:buFont typeface="Wingdings" panose="05000000000000000000" pitchFamily="2" charset="2"/>
              <a:buChar char="Ø"/>
            </a:pPr>
            <a:r>
              <a:rPr lang="en-US" sz="1600" b="1" dirty="0">
                <a:latin typeface="Century Gothic" panose="020B0502020202020204" pitchFamily="34" charset="0"/>
              </a:rPr>
              <a:t>Developed fire retardant chemical compositions for polystyrene foam suitable for insulation, transportation, packaging, ship buildings etc.</a:t>
            </a:r>
          </a:p>
          <a:p>
            <a:pPr marL="342900" indent="-342900" algn="just">
              <a:lnSpc>
                <a:spcPct val="150000"/>
              </a:lnSpc>
              <a:buFont typeface="Wingdings" panose="05000000000000000000" pitchFamily="2" charset="2"/>
              <a:buChar char="Ø"/>
            </a:pPr>
            <a:r>
              <a:rPr lang="en-US" sz="1600" b="1" dirty="0">
                <a:latin typeface="Century Gothic" panose="020B0502020202020204" pitchFamily="34" charset="0"/>
              </a:rPr>
              <a:t>Developed fire retardant chemical compositions for wood suitable for doors, windows, ventilations, door frames, partitions, cup-boards etc.</a:t>
            </a:r>
          </a:p>
          <a:p>
            <a:pPr marL="342900" indent="-342900" algn="just">
              <a:lnSpc>
                <a:spcPct val="150000"/>
              </a:lnSpc>
              <a:buFont typeface="Wingdings" panose="05000000000000000000" pitchFamily="2" charset="2"/>
              <a:buChar char="Ø"/>
            </a:pPr>
            <a:r>
              <a:rPr lang="en-US" sz="1600" b="1" dirty="0">
                <a:latin typeface="Century Gothic" panose="020B0502020202020204" pitchFamily="34" charset="0"/>
              </a:rPr>
              <a:t>Developed chemical composition of fire resistant sealant suitable for cable fire stops, power cable installations, power cable galleries etc.</a:t>
            </a:r>
          </a:p>
          <a:p>
            <a:pPr marL="342900" indent="-342900" algn="just">
              <a:lnSpc>
                <a:spcPct val="150000"/>
              </a:lnSpc>
              <a:buFont typeface="Wingdings" panose="05000000000000000000" pitchFamily="2" charset="2"/>
              <a:buChar char="Ø"/>
            </a:pPr>
            <a:r>
              <a:rPr lang="en-US" sz="1600" b="1" dirty="0">
                <a:latin typeface="Century Gothic" panose="020B0502020202020204" pitchFamily="34" charset="0"/>
              </a:rPr>
              <a:t>Prepared Fire Blocking Layer (FBL) and execute its application effectively for the fire protection of air-craft seat cushions used by Air India and Indian Airlines.</a:t>
            </a:r>
          </a:p>
          <a:p>
            <a:pPr marL="342900" indent="-342900" algn="just">
              <a:lnSpc>
                <a:spcPct val="150000"/>
              </a:lnSpc>
              <a:buFont typeface="Wingdings" panose="05000000000000000000" pitchFamily="2" charset="2"/>
              <a:buChar char="Ø"/>
            </a:pPr>
            <a:r>
              <a:rPr lang="en-US" sz="1600" b="1" dirty="0">
                <a:latin typeface="Century Gothic" panose="020B0502020202020204" pitchFamily="34" charset="0"/>
              </a:rPr>
              <a:t>Prepared Fire retardant water repellent canvas and execute its application effectively as temporary shelter for the fire and water protection of Ram Lala idol at Ram Janam Bhoomi, Ayodhaya.</a:t>
            </a:r>
          </a:p>
        </p:txBody>
      </p:sp>
    </p:spTree>
    <p:extLst>
      <p:ext uri="{BB962C8B-B14F-4D97-AF65-F5344CB8AC3E}">
        <p14:creationId xmlns:p14="http://schemas.microsoft.com/office/powerpoint/2010/main" val="191762635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762000"/>
            <a:ext cx="7620000" cy="1143000"/>
          </a:xfrm>
        </p:spPr>
        <p:txBody>
          <a:bodyPr>
            <a:normAutofit fontScale="90000"/>
          </a:bodyPr>
          <a:lstStyle/>
          <a:p>
            <a:r>
              <a:rPr lang="en-US" sz="3600" b="1" dirty="0" smtClean="0">
                <a:solidFill>
                  <a:srgbClr val="C00000"/>
                </a:solidFill>
                <a:latin typeface="Britannic Bold" panose="020B0903060703020204" pitchFamily="34" charset="0"/>
              </a:rPr>
              <a:t>CYLINDER EXPLOSION TRIGGERS BLAZE AT KUMBH MELA TENT AT </a:t>
            </a:r>
            <a:r>
              <a:rPr lang="en-US" sz="3600" b="1" dirty="0">
                <a:solidFill>
                  <a:srgbClr val="C00000"/>
                </a:solidFill>
                <a:latin typeface="Britannic Bold" panose="020B0903060703020204" pitchFamily="34" charset="0"/>
              </a:rPr>
              <a:t>PRAYAGRAJ</a:t>
            </a:r>
            <a:endParaRPr lang="en-US" b="1" dirty="0">
              <a:solidFill>
                <a:srgbClr val="C00000"/>
              </a:solidFill>
              <a:latin typeface="Britannic Bold" panose="020B0903060703020204" pitchFamily="34" charset="0"/>
            </a:endParaRPr>
          </a:p>
        </p:txBody>
      </p:sp>
      <p:sp>
        <p:nvSpPr>
          <p:cNvPr id="3" name="Content Placeholder 2"/>
          <p:cNvSpPr>
            <a:spLocks noGrp="1"/>
          </p:cNvSpPr>
          <p:nvPr>
            <p:ph idx="1"/>
          </p:nvPr>
        </p:nvSpPr>
        <p:spPr>
          <a:xfrm>
            <a:off x="685799" y="1905000"/>
            <a:ext cx="7772401" cy="4215142"/>
          </a:xfrm>
        </p:spPr>
        <p:txBody>
          <a:bodyPr>
            <a:noAutofit/>
          </a:bodyPr>
          <a:lstStyle/>
          <a:p>
            <a:pPr algn="r">
              <a:buNone/>
            </a:pPr>
            <a:r>
              <a:rPr lang="en-US" sz="1600" b="1" dirty="0">
                <a:latin typeface="Century Gothic" panose="020B0502020202020204" pitchFamily="34" charset="0"/>
              </a:rPr>
              <a:t>January 2019</a:t>
            </a:r>
          </a:p>
          <a:p>
            <a:pPr>
              <a:buNone/>
            </a:pPr>
            <a:r>
              <a:rPr lang="en-US" sz="1600" dirty="0">
                <a:latin typeface="Century Gothic" panose="020B0502020202020204" pitchFamily="34" charset="0"/>
              </a:rPr>
              <a:t>	</a:t>
            </a:r>
          </a:p>
          <a:p>
            <a:pPr>
              <a:buNone/>
            </a:pPr>
            <a:r>
              <a:rPr lang="en-US" sz="1600" dirty="0">
                <a:latin typeface="Century Gothic" panose="020B0502020202020204" pitchFamily="34" charset="0"/>
              </a:rPr>
              <a:t>	</a:t>
            </a:r>
          </a:p>
          <a:p>
            <a:pPr>
              <a:buNone/>
            </a:pPr>
            <a:r>
              <a:rPr lang="en-US" sz="1600" dirty="0">
                <a:latin typeface="Century Gothic" panose="020B0502020202020204" pitchFamily="34" charset="0"/>
              </a:rPr>
              <a:t>	</a:t>
            </a:r>
          </a:p>
          <a:p>
            <a:pPr>
              <a:buNone/>
            </a:pPr>
            <a:endParaRPr lang="en-US" sz="1600" dirty="0">
              <a:latin typeface="Century Gothic" panose="020B0502020202020204" pitchFamily="34" charset="0"/>
            </a:endParaRPr>
          </a:p>
          <a:p>
            <a:pPr>
              <a:buNone/>
            </a:pPr>
            <a:r>
              <a:rPr lang="en-US" sz="1600" dirty="0">
                <a:latin typeface="Century Gothic" panose="020B0502020202020204" pitchFamily="34" charset="0"/>
              </a:rPr>
              <a:t>	</a:t>
            </a:r>
          </a:p>
          <a:p>
            <a:pPr>
              <a:buNone/>
            </a:pPr>
            <a:endParaRPr lang="en-US" sz="1600" dirty="0">
              <a:latin typeface="Century Gothic" panose="020B0502020202020204" pitchFamily="34" charset="0"/>
            </a:endParaRPr>
          </a:p>
          <a:p>
            <a:pPr>
              <a:buNone/>
            </a:pPr>
            <a:endParaRPr lang="en-US" sz="1600" dirty="0">
              <a:latin typeface="Century Gothic" panose="020B0502020202020204" pitchFamily="34" charset="0"/>
            </a:endParaRPr>
          </a:p>
          <a:p>
            <a:pPr>
              <a:buNone/>
            </a:pPr>
            <a:endParaRPr lang="en-US" sz="1600" dirty="0">
              <a:latin typeface="Century Gothic" panose="020B0502020202020204" pitchFamily="34" charset="0"/>
            </a:endParaRPr>
          </a:p>
          <a:p>
            <a:pPr>
              <a:buNone/>
            </a:pPr>
            <a:r>
              <a:rPr lang="en-US" sz="1600" dirty="0">
                <a:latin typeface="Century Gothic" panose="020B0502020202020204" pitchFamily="34" charset="0"/>
              </a:rPr>
              <a:t>	</a:t>
            </a:r>
            <a:endParaRPr lang="en-US" sz="1600" b="1" dirty="0">
              <a:solidFill>
                <a:schemeClr val="tx1"/>
              </a:solidFill>
              <a:latin typeface="Century Gothic" panose="020B0502020202020204" pitchFamily="34" charset="0"/>
            </a:endParaRPr>
          </a:p>
        </p:txBody>
      </p:sp>
      <p:pic>
        <p:nvPicPr>
          <p:cNvPr id="4" name="Picture 3" descr="download.jpg"/>
          <p:cNvPicPr>
            <a:picLocks noChangeAspect="1"/>
          </p:cNvPicPr>
          <p:nvPr/>
        </p:nvPicPr>
        <p:blipFill>
          <a:blip r:embed="rId2"/>
          <a:stretch>
            <a:fillRect/>
          </a:stretch>
        </p:blipFill>
        <p:spPr>
          <a:xfrm>
            <a:off x="1219200" y="2491430"/>
            <a:ext cx="6705600" cy="3452169"/>
          </a:xfrm>
          <a:prstGeom prst="round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62001"/>
            <a:ext cx="7467600" cy="1371600"/>
          </a:xfrm>
        </p:spPr>
        <p:txBody>
          <a:bodyPr>
            <a:normAutofit/>
          </a:bodyPr>
          <a:lstStyle/>
          <a:p>
            <a:r>
              <a:rPr lang="en-US" sz="3200" b="1" dirty="0">
                <a:solidFill>
                  <a:srgbClr val="C00000"/>
                </a:solidFill>
                <a:latin typeface="Britannic Bold" panose="020B0903060703020204" pitchFamily="34" charset="0"/>
              </a:rPr>
              <a:t>CYLINDER EXPLOSION TRIGGERS BLAZE AT KUMBH MELA TENT AT PRAYAGRAJ</a:t>
            </a:r>
            <a:endParaRPr lang="en-US" sz="3200"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85800" y="2490788"/>
            <a:ext cx="7772400" cy="3605212"/>
          </a:xfrm>
        </p:spPr>
      </p:pic>
    </p:spTree>
    <p:extLst>
      <p:ext uri="{BB962C8B-B14F-4D97-AF65-F5344CB8AC3E}">
        <p14:creationId xmlns:p14="http://schemas.microsoft.com/office/powerpoint/2010/main" val="239748037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4294967295"/>
          </p:nvPr>
        </p:nvSpPr>
        <p:spPr>
          <a:xfrm>
            <a:off x="685800" y="685800"/>
            <a:ext cx="7772400" cy="5334000"/>
          </a:xfrm>
        </p:spPr>
        <p:txBody>
          <a:bodyPr>
            <a:normAutofit fontScale="85000" lnSpcReduction="20000"/>
          </a:bodyPr>
          <a:lstStyle/>
          <a:p>
            <a:pPr algn="just">
              <a:lnSpc>
                <a:spcPct val="150000"/>
              </a:lnSpc>
            </a:pPr>
            <a:r>
              <a:rPr lang="en-US" sz="1900" b="1" dirty="0">
                <a:solidFill>
                  <a:schemeClr val="tx1"/>
                </a:solidFill>
                <a:latin typeface="Century Gothic" panose="020B0502020202020204" pitchFamily="34" charset="0"/>
              </a:rPr>
              <a:t>Fire broke out at a camp set up for the Kumbh Mela in Prayagraj. Several tents are believed to have been charred due to the Kumbh Mela fire, which was quickly brought under control. A cylinder blast is believed to be the cause of the fire. The suspected blast and the fire took place in a tent camp.</a:t>
            </a:r>
          </a:p>
          <a:p>
            <a:pPr algn="just">
              <a:lnSpc>
                <a:spcPct val="150000"/>
              </a:lnSpc>
            </a:pPr>
            <a:r>
              <a:rPr lang="en-US" sz="1900" b="1" dirty="0">
                <a:solidFill>
                  <a:schemeClr val="tx1"/>
                </a:solidFill>
                <a:latin typeface="Century Gothic" panose="020B0502020202020204" pitchFamily="34" charset="0"/>
              </a:rPr>
              <a:t> fire began at an adjoining tent and spread to the kitchen of their camp, triggering the cylinder blast</a:t>
            </a:r>
            <a:r>
              <a:rPr lang="en-US" sz="1900" b="1" dirty="0" smtClean="0">
                <a:solidFill>
                  <a:schemeClr val="tx1"/>
                </a:solidFill>
                <a:latin typeface="Century Gothic" panose="020B0502020202020204" pitchFamily="34" charset="0"/>
              </a:rPr>
              <a:t>.</a:t>
            </a:r>
          </a:p>
          <a:p>
            <a:pPr algn="just">
              <a:lnSpc>
                <a:spcPct val="150000"/>
              </a:lnSpc>
            </a:pPr>
            <a:r>
              <a:rPr lang="en-US" sz="1900" b="1" dirty="0" smtClean="0">
                <a:solidFill>
                  <a:schemeClr val="tx1"/>
                </a:solidFill>
                <a:latin typeface="Century Gothic" panose="020B0502020202020204" pitchFamily="34" charset="0"/>
              </a:rPr>
              <a:t>The </a:t>
            </a:r>
            <a:r>
              <a:rPr lang="en-US" sz="1900" b="1" dirty="0">
                <a:solidFill>
                  <a:schemeClr val="tx1"/>
                </a:solidFill>
                <a:latin typeface="Century Gothic" panose="020B0502020202020204" pitchFamily="34" charset="0"/>
              </a:rPr>
              <a:t>fire at the </a:t>
            </a:r>
            <a:r>
              <a:rPr lang="en-US" sz="1900" b="1" dirty="0" err="1">
                <a:solidFill>
                  <a:schemeClr val="tx1"/>
                </a:solidFill>
                <a:latin typeface="Century Gothic" panose="020B0502020202020204" pitchFamily="34" charset="0"/>
              </a:rPr>
              <a:t>Ardh</a:t>
            </a:r>
            <a:r>
              <a:rPr lang="en-US" sz="1900" b="1" dirty="0">
                <a:solidFill>
                  <a:schemeClr val="tx1"/>
                </a:solidFill>
                <a:latin typeface="Century Gothic" panose="020B0502020202020204" pitchFamily="34" charset="0"/>
              </a:rPr>
              <a:t> Kumbh Mela engulfed multiple tents and destroyed around a dozen of them.</a:t>
            </a:r>
          </a:p>
          <a:p>
            <a:pPr algn="just">
              <a:lnSpc>
                <a:spcPct val="150000"/>
              </a:lnSpc>
            </a:pPr>
            <a:r>
              <a:rPr lang="en-US" sz="1900" b="1" dirty="0" smtClean="0">
                <a:solidFill>
                  <a:schemeClr val="tx1"/>
                </a:solidFill>
                <a:latin typeface="Century Gothic" panose="020B0502020202020204" pitchFamily="34" charset="0"/>
              </a:rPr>
              <a:t>Fire </a:t>
            </a:r>
            <a:r>
              <a:rPr lang="en-US" sz="1900" b="1" dirty="0">
                <a:solidFill>
                  <a:schemeClr val="tx1"/>
                </a:solidFill>
                <a:latin typeface="Century Gothic" panose="020B0502020202020204" pitchFamily="34" charset="0"/>
              </a:rPr>
              <a:t>started in one of the tents and quickly spread to other tents.</a:t>
            </a:r>
          </a:p>
          <a:p>
            <a:pPr algn="just">
              <a:lnSpc>
                <a:spcPct val="150000"/>
              </a:lnSpc>
            </a:pPr>
            <a:r>
              <a:rPr lang="en-US" sz="1900" b="1" dirty="0">
                <a:solidFill>
                  <a:schemeClr val="tx1"/>
                </a:solidFill>
                <a:latin typeface="Century Gothic" panose="020B0502020202020204" pitchFamily="34" charset="0"/>
              </a:rPr>
              <a:t>Fire brigades and police were rushed to the spot to douse the fire and carry out rescue operations.</a:t>
            </a:r>
          </a:p>
          <a:p>
            <a:pPr algn="just">
              <a:lnSpc>
                <a:spcPct val="150000"/>
              </a:lnSpc>
            </a:pPr>
            <a:r>
              <a:rPr lang="en-US" sz="1900" b="1" dirty="0">
                <a:solidFill>
                  <a:schemeClr val="tx1"/>
                </a:solidFill>
                <a:latin typeface="Century Gothic" panose="020B0502020202020204" pitchFamily="34" charset="0"/>
              </a:rPr>
              <a:t>A team of the National Disaster Response Force (NDRF) was also at the site.</a:t>
            </a:r>
          </a:p>
          <a:p>
            <a:endParaRPr lang="en-US"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idx="4294967295"/>
          </p:nvPr>
        </p:nvSpPr>
        <p:spPr>
          <a:xfrm>
            <a:off x="838200" y="609599"/>
            <a:ext cx="7620000" cy="1295401"/>
          </a:xfrm>
        </p:spPr>
        <p:txBody>
          <a:bodyPr>
            <a:normAutofit/>
          </a:bodyPr>
          <a:lstStyle/>
          <a:p>
            <a:r>
              <a:rPr lang="en-US" sz="3200" dirty="0">
                <a:solidFill>
                  <a:srgbClr val="C00000"/>
                </a:solidFill>
                <a:latin typeface="Berlin Sans FB Demi" panose="020E0802020502020306" pitchFamily="34" charset="0"/>
              </a:rPr>
              <a:t>Hardware Kumbh 2021 will be Fire Safe pollution and waste free</a:t>
            </a:r>
          </a:p>
        </p:txBody>
      </p:sp>
      <p:sp>
        <p:nvSpPr>
          <p:cNvPr id="2" name="Content Placeholder 1"/>
          <p:cNvSpPr>
            <a:spLocks noGrp="1"/>
          </p:cNvSpPr>
          <p:nvPr>
            <p:ph idx="4294967295"/>
          </p:nvPr>
        </p:nvSpPr>
        <p:spPr>
          <a:xfrm>
            <a:off x="838200" y="1905000"/>
            <a:ext cx="7543800" cy="4267200"/>
          </a:xfrm>
        </p:spPr>
        <p:txBody>
          <a:bodyPr>
            <a:noAutofit/>
          </a:bodyPr>
          <a:lstStyle/>
          <a:p>
            <a:pPr algn="just">
              <a:lnSpc>
                <a:spcPct val="150000"/>
              </a:lnSpc>
              <a:buFont typeface="Wingdings" panose="05000000000000000000" pitchFamily="2" charset="2"/>
              <a:buChar char="Ø"/>
            </a:pPr>
            <a:r>
              <a:rPr lang="en-US" sz="1600" b="1" dirty="0">
                <a:latin typeface="Century Gothic" panose="020B0502020202020204" pitchFamily="34" charset="0"/>
              </a:rPr>
              <a:t>Kumbh Mela is celebrated four times over a course of 12 years. More than 12 crore people are expected to take part in the event over the next 50 days. </a:t>
            </a:r>
          </a:p>
          <a:p>
            <a:pPr algn="just">
              <a:lnSpc>
                <a:spcPct val="150000"/>
              </a:lnSpc>
              <a:buFont typeface="Wingdings" panose="05000000000000000000" pitchFamily="2" charset="2"/>
              <a:buChar char="Ø"/>
            </a:pPr>
            <a:r>
              <a:rPr lang="en-US" sz="1600" b="1" dirty="0" smtClean="0">
                <a:latin typeface="Century Gothic" panose="020B0502020202020204" pitchFamily="34" charset="0"/>
              </a:rPr>
              <a:t>By </a:t>
            </a:r>
            <a:r>
              <a:rPr lang="en-US" sz="1600" b="1" dirty="0">
                <a:latin typeface="Century Gothic" panose="020B0502020202020204" pitchFamily="34" charset="0"/>
              </a:rPr>
              <a:t>seeing the previous fire incident at Kumbh, it is being discussed to be this Kumbh Mela Pollution, Fire and Waste free.</a:t>
            </a:r>
          </a:p>
          <a:p>
            <a:pPr algn="just">
              <a:lnSpc>
                <a:spcPct val="150000"/>
              </a:lnSpc>
              <a:buFont typeface="Wingdings" panose="05000000000000000000" pitchFamily="2" charset="2"/>
              <a:buChar char="Ø"/>
            </a:pPr>
            <a:r>
              <a:rPr lang="en-US" sz="1600" b="1" dirty="0">
                <a:latin typeface="Century Gothic" panose="020B0502020202020204" pitchFamily="34" charset="0"/>
              </a:rPr>
              <a:t>Urban Development Minister </a:t>
            </a:r>
            <a:r>
              <a:rPr lang="en-US" sz="1600" b="1" dirty="0" smtClean="0">
                <a:latin typeface="Century Gothic" panose="020B0502020202020204" pitchFamily="34" charset="0"/>
              </a:rPr>
              <a:t>Mr. Madan </a:t>
            </a:r>
            <a:r>
              <a:rPr lang="en-US" sz="1600" b="1" dirty="0">
                <a:latin typeface="Century Gothic" panose="020B0502020202020204" pitchFamily="34" charset="0"/>
              </a:rPr>
              <a:t>Kaushik meets Union ministers regarding Kumbh</a:t>
            </a:r>
          </a:p>
          <a:p>
            <a:pPr algn="just">
              <a:lnSpc>
                <a:spcPct val="150000"/>
              </a:lnSpc>
              <a:buFont typeface="Wingdings" panose="05000000000000000000" pitchFamily="2" charset="2"/>
              <a:buChar char="Ø"/>
            </a:pPr>
            <a:r>
              <a:rPr lang="en-US" sz="1600" b="1" dirty="0">
                <a:latin typeface="Century Gothic" panose="020B0502020202020204" pitchFamily="34" charset="0"/>
              </a:rPr>
              <a:t>At the same time, he met Water Institute and MSME Minister  Mr. Nitin Gadkari and requested to complete the work of Muzaffarnagar Haridwar NH soon .</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176866" y="762001"/>
            <a:ext cx="6798734" cy="1457204"/>
          </a:xfrm>
        </p:spPr>
        <p:txBody>
          <a:bodyPr>
            <a:noAutofit/>
          </a:bodyPr>
          <a:lstStyle/>
          <a:p>
            <a:r>
              <a:rPr lang="en-US" sz="3200" dirty="0">
                <a:solidFill>
                  <a:srgbClr val="C00000"/>
                </a:solidFill>
                <a:latin typeface="Berlin Sans FB Demi" panose="020E0802020502020306" pitchFamily="34" charset="0"/>
              </a:rPr>
              <a:t>FIRE RETARDANT AND WATER REPELLENT CANVAS TENT AT RAM LALLA MANDIR</a:t>
            </a:r>
          </a:p>
        </p:txBody>
      </p:sp>
      <p:pic>
        <p:nvPicPr>
          <p:cNvPr id="4" name="Content Placeholder 3" descr="iit-2_647_082015084359.jpg"/>
          <p:cNvPicPr>
            <a:picLocks noGrp="1" noChangeAspect="1"/>
          </p:cNvPicPr>
          <p:nvPr>
            <p:ph idx="1"/>
          </p:nvPr>
        </p:nvPicPr>
        <p:blipFill>
          <a:blip r:embed="rId2"/>
          <a:stretch>
            <a:fillRect/>
          </a:stretch>
        </p:blipFill>
        <p:spPr>
          <a:xfrm>
            <a:off x="1176866" y="2490788"/>
            <a:ext cx="6798734" cy="3444875"/>
          </a:xfr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176867" y="762000"/>
            <a:ext cx="6798734" cy="1303867"/>
          </a:xfrm>
        </p:spPr>
        <p:txBody>
          <a:bodyPr>
            <a:normAutofit/>
          </a:bodyPr>
          <a:lstStyle/>
          <a:p>
            <a:r>
              <a:rPr lang="en-US" sz="3200" dirty="0">
                <a:solidFill>
                  <a:srgbClr val="C00000"/>
                </a:solidFill>
                <a:latin typeface="Berlin Sans FB Demi" panose="020E0802020502020306" pitchFamily="34" charset="0"/>
              </a:rPr>
              <a:t>Use of Fire Retardant and Water Repellent tent at Kumbh 2021</a:t>
            </a:r>
          </a:p>
        </p:txBody>
      </p:sp>
      <p:sp>
        <p:nvSpPr>
          <p:cNvPr id="2" name="Content Placeholder 1"/>
          <p:cNvSpPr>
            <a:spLocks noGrp="1"/>
          </p:cNvSpPr>
          <p:nvPr>
            <p:ph idx="1"/>
          </p:nvPr>
        </p:nvSpPr>
        <p:spPr>
          <a:xfrm>
            <a:off x="762000" y="2590800"/>
            <a:ext cx="7619999" cy="3429000"/>
          </a:xfrm>
        </p:spPr>
        <p:txBody>
          <a:bodyPr>
            <a:normAutofit/>
          </a:bodyPr>
          <a:lstStyle/>
          <a:p>
            <a:pPr>
              <a:lnSpc>
                <a:spcPct val="150000"/>
              </a:lnSpc>
            </a:pPr>
            <a:r>
              <a:rPr lang="en-US" sz="1600" b="1" dirty="0">
                <a:latin typeface="Century Gothic" panose="020B0502020202020204" pitchFamily="34" charset="0"/>
              </a:rPr>
              <a:t>The technology of fire retardant and water repellent canvas shelter can be used in Kumbh Mela 2021 to avoid the previous incident.</a:t>
            </a:r>
          </a:p>
          <a:p>
            <a:pPr>
              <a:lnSpc>
                <a:spcPct val="150000"/>
              </a:lnSpc>
            </a:pPr>
            <a:r>
              <a:rPr lang="en-US" sz="1600" b="1" dirty="0">
                <a:latin typeface="Century Gothic" panose="020B0502020202020204" pitchFamily="34" charset="0"/>
              </a:rPr>
              <a:t>These tents can prevent the Kumbh from Fire and Water also, as </a:t>
            </a:r>
            <a:r>
              <a:rPr lang="en-US" sz="1600" b="1" dirty="0" err="1">
                <a:latin typeface="Century Gothic" panose="020B0502020202020204" pitchFamily="34" charset="0"/>
              </a:rPr>
              <a:t>kumbh</a:t>
            </a:r>
            <a:r>
              <a:rPr lang="en-US" sz="1600" b="1" dirty="0">
                <a:latin typeface="Century Gothic" panose="020B0502020202020204" pitchFamily="34" charset="0"/>
              </a:rPr>
              <a:t> is organized at the bank of river.</a:t>
            </a:r>
          </a:p>
          <a:p>
            <a:pPr>
              <a:lnSpc>
                <a:spcPct val="150000"/>
              </a:lnSpc>
            </a:pPr>
            <a:r>
              <a:rPr lang="en-US" sz="1600" b="1" dirty="0">
                <a:latin typeface="Century Gothic" panose="020B0502020202020204" pitchFamily="34" charset="0"/>
              </a:rPr>
              <a:t>We are glad to be a part of this technology, previously this tent is also used in Ram Lalla Mandir and now it is ready to prevent the Kumbh Mela from Fire and Water. </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4648200" y="762000"/>
            <a:ext cx="3657600" cy="1295400"/>
          </a:xfrm>
        </p:spPr>
        <p:txBody>
          <a:bodyPr>
            <a:normAutofit fontScale="90000"/>
          </a:bodyPr>
          <a:lstStyle/>
          <a:p>
            <a:r>
              <a:rPr lang="en-US" dirty="0" smtClean="0">
                <a:solidFill>
                  <a:srgbClr val="C00000"/>
                </a:solidFill>
                <a:latin typeface="Aharoni" panose="02010803020104030203" pitchFamily="2" charset="-79"/>
                <a:cs typeface="Aharoni" panose="02010803020104030203" pitchFamily="2" charset="-79"/>
              </a:rPr>
              <a:t>PRODUCT OVERVIEW</a:t>
            </a:r>
            <a:endParaRPr lang="en-US" dirty="0">
              <a:solidFill>
                <a:srgbClr val="C00000"/>
              </a:solidFill>
              <a:latin typeface="Aharoni" panose="02010803020104030203" pitchFamily="2" charset="-79"/>
              <a:cs typeface="Aharoni" panose="02010803020104030203" pitchFamily="2" charset="-79"/>
            </a:endParaRPr>
          </a:p>
        </p:txBody>
      </p:sp>
      <p:sp>
        <p:nvSpPr>
          <p:cNvPr id="4" name="Text Placeholder 3"/>
          <p:cNvSpPr>
            <a:spLocks noGrp="1"/>
          </p:cNvSpPr>
          <p:nvPr>
            <p:ph type="body" sz="half" idx="4294967295"/>
          </p:nvPr>
        </p:nvSpPr>
        <p:spPr>
          <a:xfrm>
            <a:off x="762000" y="2362200"/>
            <a:ext cx="7696200" cy="2514600"/>
          </a:xfrm>
        </p:spPr>
        <p:txBody>
          <a:bodyPr>
            <a:normAutofit fontScale="85000" lnSpcReduction="20000"/>
          </a:bodyPr>
          <a:lstStyle/>
          <a:p>
            <a:pPr marL="0" indent="0" algn="just">
              <a:buNone/>
            </a:pPr>
            <a:r>
              <a:rPr lang="en-US" sz="2100" dirty="0">
                <a:solidFill>
                  <a:schemeClr val="tx1"/>
                </a:solidFill>
                <a:latin typeface="Century Gothic" panose="020B0502020202020204" pitchFamily="34" charset="0"/>
              </a:rPr>
              <a:t>Flame Retardant Canvas is made from heavy duty twill woven cotton fabric. Canvas is most commonly used for industrial covers, plant &amp; refinery construction, offshore, oil field, sandblasting, scaffolding, shipbuilding, military and general equipment covers. FR Canvas tarps are known for the toughness and for their resistance to high heat temperatures. </a:t>
            </a:r>
            <a:endParaRPr lang="en-US" sz="2100" dirty="0" smtClean="0">
              <a:solidFill>
                <a:schemeClr val="tx1"/>
              </a:solidFill>
              <a:latin typeface="Century Gothic" panose="020B0502020202020204" pitchFamily="34" charset="0"/>
            </a:endParaRPr>
          </a:p>
          <a:p>
            <a:pPr marL="0" indent="0" algn="just">
              <a:buNone/>
            </a:pPr>
            <a:r>
              <a:rPr lang="en-US" sz="2100" dirty="0" smtClean="0">
                <a:solidFill>
                  <a:schemeClr val="tx1"/>
                </a:solidFill>
                <a:latin typeface="Century Gothic" panose="020B0502020202020204" pitchFamily="34" charset="0"/>
              </a:rPr>
              <a:t>All Canvas </a:t>
            </a:r>
            <a:r>
              <a:rPr lang="en-US" sz="2100" dirty="0">
                <a:solidFill>
                  <a:schemeClr val="tx1"/>
                </a:solidFill>
                <a:latin typeface="Century Gothic" panose="020B0502020202020204" pitchFamily="34" charset="0"/>
              </a:rPr>
              <a:t>tarps include reinforced edges with double stitching and rust proof grommets for tie down application. All canvas tarps are tested and approved to meet today’s industrial and construction standards.</a:t>
            </a:r>
          </a:p>
          <a:p>
            <a:endParaRPr lang="en-US" dirty="0"/>
          </a:p>
        </p:txBody>
      </p:sp>
      <p:pic>
        <p:nvPicPr>
          <p:cNvPr id="5" name="Content Placeholder 4"/>
          <p:cNvPicPr>
            <a:picLocks noGrp="1" noChangeAspect="1"/>
          </p:cNvPicPr>
          <p:nvPr>
            <p:ph idx="4294967295"/>
          </p:nvPr>
        </p:nvPicPr>
        <p:blipFill>
          <a:blip r:embed="rId2">
            <a:extLst>
              <a:ext uri="{28A0092B-C50C-407E-A947-70E740481C1C}">
                <a14:useLocalDpi xmlns:a14="http://schemas.microsoft.com/office/drawing/2010/main" val="0"/>
              </a:ext>
            </a:extLst>
          </a:blip>
          <a:stretch>
            <a:fillRect/>
          </a:stretch>
        </p:blipFill>
        <p:spPr>
          <a:xfrm>
            <a:off x="762000" y="609600"/>
            <a:ext cx="3657600" cy="1676400"/>
          </a:xfrm>
        </p:spPr>
      </p:pic>
      <p:graphicFrame>
        <p:nvGraphicFramePr>
          <p:cNvPr id="6" name="Table 5"/>
          <p:cNvGraphicFramePr>
            <a:graphicFrameLocks noGrp="1"/>
          </p:cNvGraphicFramePr>
          <p:nvPr>
            <p:extLst>
              <p:ext uri="{D42A27DB-BD31-4B8C-83A1-F6EECF244321}">
                <p14:modId xmlns:p14="http://schemas.microsoft.com/office/powerpoint/2010/main" val="709320839"/>
              </p:ext>
            </p:extLst>
          </p:nvPr>
        </p:nvGraphicFramePr>
        <p:xfrm>
          <a:off x="762000" y="4876800"/>
          <a:ext cx="7696200" cy="1295400"/>
        </p:xfrm>
        <a:graphic>
          <a:graphicData uri="http://schemas.openxmlformats.org/drawingml/2006/table">
            <a:tbl>
              <a:tblPr firstRow="1" firstCol="1" bandRow="1">
                <a:tableStyleId>{3B4B98B0-60AC-42C2-AFA5-B58CD77FA1E5}</a:tableStyleId>
              </a:tblPr>
              <a:tblGrid>
                <a:gridCol w="3848100"/>
                <a:gridCol w="3848100"/>
              </a:tblGrid>
              <a:tr h="323850">
                <a:tc>
                  <a:txBody>
                    <a:bodyPr/>
                    <a:lstStyle/>
                    <a:p>
                      <a:pPr marL="0" marR="0" algn="just">
                        <a:lnSpc>
                          <a:spcPct val="115000"/>
                        </a:lnSpc>
                        <a:spcBef>
                          <a:spcPts val="0"/>
                        </a:spcBef>
                        <a:spcAft>
                          <a:spcPts val="0"/>
                        </a:spcAft>
                      </a:pPr>
                      <a:r>
                        <a:rPr lang="en-US" sz="1400" b="1" dirty="0">
                          <a:effectLst/>
                          <a:latin typeface="Century Gothic" panose="020B0502020202020204" pitchFamily="34" charset="0"/>
                        </a:rPr>
                        <a:t>Industrial Construction</a:t>
                      </a:r>
                      <a:endParaRPr lang="en-US" sz="1100" b="1" dirty="0">
                        <a:effectLst/>
                        <a:latin typeface="Century Gothic" panose="020B0502020202020204" pitchFamily="34" charset="0"/>
                        <a:ea typeface="Calibri"/>
                        <a:cs typeface="Mangal"/>
                      </a:endParaRPr>
                    </a:p>
                  </a:txBody>
                  <a:tcPr marL="63053" marR="63053" marT="0" marB="0"/>
                </a:tc>
                <a:tc>
                  <a:txBody>
                    <a:bodyPr/>
                    <a:lstStyle/>
                    <a:p>
                      <a:pPr marL="0" marR="0" algn="just">
                        <a:lnSpc>
                          <a:spcPct val="115000"/>
                        </a:lnSpc>
                        <a:spcBef>
                          <a:spcPts val="0"/>
                        </a:spcBef>
                        <a:spcAft>
                          <a:spcPts val="0"/>
                        </a:spcAft>
                      </a:pPr>
                      <a:r>
                        <a:rPr lang="en-US" sz="1400" b="1">
                          <a:effectLst/>
                          <a:latin typeface="Century Gothic" panose="020B0502020202020204" pitchFamily="34" charset="0"/>
                        </a:rPr>
                        <a:t>Sandblasting</a:t>
                      </a:r>
                      <a:endParaRPr lang="en-US" sz="1100" b="1">
                        <a:effectLst/>
                        <a:latin typeface="Century Gothic" panose="020B0502020202020204" pitchFamily="34" charset="0"/>
                        <a:ea typeface="Calibri"/>
                        <a:cs typeface="Mangal"/>
                      </a:endParaRPr>
                    </a:p>
                  </a:txBody>
                  <a:tcPr marL="63053" marR="63053" marT="0" marB="0"/>
                </a:tc>
              </a:tr>
              <a:tr h="323850">
                <a:tc>
                  <a:txBody>
                    <a:bodyPr/>
                    <a:lstStyle/>
                    <a:p>
                      <a:pPr marL="0" marR="0" algn="just">
                        <a:lnSpc>
                          <a:spcPct val="115000"/>
                        </a:lnSpc>
                        <a:spcBef>
                          <a:spcPts val="0"/>
                        </a:spcBef>
                        <a:spcAft>
                          <a:spcPts val="0"/>
                        </a:spcAft>
                      </a:pPr>
                      <a:r>
                        <a:rPr lang="en-US" sz="1400" b="1" dirty="0">
                          <a:effectLst/>
                          <a:latin typeface="Century Gothic" panose="020B0502020202020204" pitchFamily="34" charset="0"/>
                        </a:rPr>
                        <a:t>Plant &amp; Refinery Maintenance</a:t>
                      </a:r>
                      <a:endParaRPr lang="en-US" sz="1100" b="1" dirty="0">
                        <a:effectLst/>
                        <a:latin typeface="Century Gothic" panose="020B0502020202020204" pitchFamily="34" charset="0"/>
                        <a:ea typeface="Calibri"/>
                        <a:cs typeface="Mangal"/>
                      </a:endParaRPr>
                    </a:p>
                  </a:txBody>
                  <a:tcPr marL="63053" marR="63053" marT="0" marB="0"/>
                </a:tc>
                <a:tc>
                  <a:txBody>
                    <a:bodyPr/>
                    <a:lstStyle/>
                    <a:p>
                      <a:pPr marL="0" marR="0" algn="just">
                        <a:lnSpc>
                          <a:spcPct val="115000"/>
                        </a:lnSpc>
                        <a:spcBef>
                          <a:spcPts val="0"/>
                        </a:spcBef>
                        <a:spcAft>
                          <a:spcPts val="0"/>
                        </a:spcAft>
                      </a:pPr>
                      <a:r>
                        <a:rPr lang="en-US" sz="1400" b="1">
                          <a:effectLst/>
                          <a:latin typeface="Century Gothic" panose="020B0502020202020204" pitchFamily="34" charset="0"/>
                        </a:rPr>
                        <a:t>Marine Shipbuilding</a:t>
                      </a:r>
                      <a:endParaRPr lang="en-US" sz="1100" b="1">
                        <a:effectLst/>
                        <a:latin typeface="Century Gothic" panose="020B0502020202020204" pitchFamily="34" charset="0"/>
                        <a:ea typeface="Calibri"/>
                        <a:cs typeface="Mangal"/>
                      </a:endParaRPr>
                    </a:p>
                  </a:txBody>
                  <a:tcPr marL="63053" marR="63053" marT="0" marB="0"/>
                </a:tc>
              </a:tr>
              <a:tr h="323850">
                <a:tc>
                  <a:txBody>
                    <a:bodyPr/>
                    <a:lstStyle/>
                    <a:p>
                      <a:pPr marL="0" marR="0" algn="just">
                        <a:lnSpc>
                          <a:spcPct val="115000"/>
                        </a:lnSpc>
                        <a:spcBef>
                          <a:spcPts val="0"/>
                        </a:spcBef>
                        <a:spcAft>
                          <a:spcPts val="0"/>
                        </a:spcAft>
                      </a:pPr>
                      <a:r>
                        <a:rPr lang="en-US" sz="1400" b="1" dirty="0">
                          <a:effectLst/>
                          <a:latin typeface="Century Gothic" panose="020B0502020202020204" pitchFamily="34" charset="0"/>
                        </a:rPr>
                        <a:t>Offshore </a:t>
                      </a:r>
                      <a:endParaRPr lang="en-US" sz="1100" b="1" dirty="0">
                        <a:effectLst/>
                        <a:latin typeface="Century Gothic" panose="020B0502020202020204" pitchFamily="34" charset="0"/>
                        <a:ea typeface="Calibri"/>
                        <a:cs typeface="Mangal"/>
                      </a:endParaRPr>
                    </a:p>
                  </a:txBody>
                  <a:tcPr marL="63053" marR="63053" marT="0" marB="0"/>
                </a:tc>
                <a:tc>
                  <a:txBody>
                    <a:bodyPr/>
                    <a:lstStyle/>
                    <a:p>
                      <a:pPr marL="0" marR="0" algn="just">
                        <a:lnSpc>
                          <a:spcPct val="115000"/>
                        </a:lnSpc>
                        <a:spcBef>
                          <a:spcPts val="0"/>
                        </a:spcBef>
                        <a:spcAft>
                          <a:spcPts val="0"/>
                        </a:spcAft>
                      </a:pPr>
                      <a:r>
                        <a:rPr lang="en-US" sz="1400" b="1" dirty="0">
                          <a:effectLst/>
                          <a:latin typeface="Century Gothic" panose="020B0502020202020204" pitchFamily="34" charset="0"/>
                        </a:rPr>
                        <a:t>Military</a:t>
                      </a:r>
                      <a:endParaRPr lang="en-US" sz="1100" b="1" dirty="0">
                        <a:effectLst/>
                        <a:latin typeface="Century Gothic" panose="020B0502020202020204" pitchFamily="34" charset="0"/>
                        <a:ea typeface="Calibri"/>
                        <a:cs typeface="Mangal"/>
                      </a:endParaRPr>
                    </a:p>
                  </a:txBody>
                  <a:tcPr marL="63053" marR="63053" marT="0" marB="0"/>
                </a:tc>
              </a:tr>
              <a:tr h="323850">
                <a:tc>
                  <a:txBody>
                    <a:bodyPr/>
                    <a:lstStyle/>
                    <a:p>
                      <a:pPr marL="0" marR="0" algn="just">
                        <a:lnSpc>
                          <a:spcPct val="115000"/>
                        </a:lnSpc>
                        <a:spcBef>
                          <a:spcPts val="0"/>
                        </a:spcBef>
                        <a:spcAft>
                          <a:spcPts val="0"/>
                        </a:spcAft>
                      </a:pPr>
                      <a:r>
                        <a:rPr lang="en-US" sz="1400" b="1" dirty="0">
                          <a:effectLst/>
                          <a:latin typeface="Century Gothic" panose="020B0502020202020204" pitchFamily="34" charset="0"/>
                        </a:rPr>
                        <a:t>Oil Field </a:t>
                      </a:r>
                      <a:endParaRPr lang="en-US" sz="1100" b="1" dirty="0">
                        <a:effectLst/>
                        <a:latin typeface="Century Gothic" panose="020B0502020202020204" pitchFamily="34" charset="0"/>
                        <a:ea typeface="Calibri"/>
                        <a:cs typeface="Mangal"/>
                      </a:endParaRPr>
                    </a:p>
                  </a:txBody>
                  <a:tcPr marL="63053" marR="63053" marT="0" marB="0"/>
                </a:tc>
                <a:tc>
                  <a:txBody>
                    <a:bodyPr/>
                    <a:lstStyle/>
                    <a:p>
                      <a:pPr marL="0" marR="0" algn="just">
                        <a:lnSpc>
                          <a:spcPct val="115000"/>
                        </a:lnSpc>
                        <a:spcBef>
                          <a:spcPts val="0"/>
                        </a:spcBef>
                        <a:spcAft>
                          <a:spcPts val="0"/>
                        </a:spcAft>
                      </a:pPr>
                      <a:r>
                        <a:rPr lang="en-US" sz="1400" b="1" dirty="0">
                          <a:effectLst/>
                          <a:latin typeface="Century Gothic" panose="020B0502020202020204" pitchFamily="34" charset="0"/>
                        </a:rPr>
                        <a:t>Building Construction</a:t>
                      </a:r>
                      <a:endParaRPr lang="en-US" sz="1100" b="1" dirty="0">
                        <a:effectLst/>
                        <a:latin typeface="Century Gothic" panose="020B0502020202020204" pitchFamily="34" charset="0"/>
                        <a:ea typeface="Calibri"/>
                        <a:cs typeface="Mangal"/>
                      </a:endParaRPr>
                    </a:p>
                  </a:txBody>
                  <a:tcPr marL="63053" marR="63053" marT="0" marB="0"/>
                </a:tc>
              </a:tr>
            </a:tbl>
          </a:graphicData>
        </a:graphic>
      </p:graphicFrame>
    </p:spTree>
    <p:extLst>
      <p:ext uri="{BB962C8B-B14F-4D97-AF65-F5344CB8AC3E}">
        <p14:creationId xmlns:p14="http://schemas.microsoft.com/office/powerpoint/2010/main" val="28657326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267200" y="762000"/>
            <a:ext cx="4191000" cy="1447800"/>
          </a:xfrm>
          <a:prstGeom prst="rect">
            <a:avLst/>
          </a:prstGeom>
          <a:effectLst/>
        </p:spPr>
        <p:txBody>
          <a:bodyPr vert="horz" lIns="91440" tIns="45720" rIns="91440" bIns="45720" rtlCol="0" anchor="ctr">
            <a:normAutofit fontScale="82500" lnSpcReduction="20000"/>
          </a:bodyPr>
          <a:lstStyle>
            <a:lvl1pPr algn="ctr" defTabSz="457200" rtl="0" eaLnBrk="1" latinLnBrk="0" hangingPunct="1">
              <a:spcBef>
                <a:spcPct val="0"/>
              </a:spcBef>
              <a:buNone/>
              <a:defRPr sz="40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a:solidFill>
                  <a:srgbClr val="C00000"/>
                </a:solidFill>
                <a:latin typeface="Aharoni" panose="02010803020104030203" pitchFamily="2" charset="-79"/>
                <a:cs typeface="Aharoni" panose="02010803020104030203" pitchFamily="2" charset="-79"/>
              </a:rPr>
              <a:t>HOW IS CANVAS TENTS MADE TO BE FIRE RETARDANT?</a:t>
            </a:r>
          </a:p>
        </p:txBody>
      </p:sp>
      <p:sp>
        <p:nvSpPr>
          <p:cNvPr id="3" name="Text Placeholder 3"/>
          <p:cNvSpPr txBox="1">
            <a:spLocks/>
          </p:cNvSpPr>
          <p:nvPr/>
        </p:nvSpPr>
        <p:spPr>
          <a:xfrm>
            <a:off x="762000" y="2362200"/>
            <a:ext cx="7696200" cy="2209800"/>
          </a:xfrm>
          <a:prstGeom prst="rect">
            <a:avLst/>
          </a:prstGeom>
        </p:spPr>
        <p:txBody>
          <a:bodyPr vert="horz" lIns="91440" tIns="45720" rIns="91440" bIns="45720" rtlCol="0" anchor="t">
            <a:normAutofit/>
          </a:bodyPr>
          <a:lst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a:lstStyle>
          <a:p>
            <a:pPr marL="0" indent="0" algn="just">
              <a:buNone/>
            </a:pPr>
            <a:r>
              <a:rPr lang="en-US" sz="1600" dirty="0">
                <a:solidFill>
                  <a:schemeClr val="tx1"/>
                </a:solidFill>
                <a:latin typeface="Century Gothic" panose="020B0502020202020204" pitchFamily="34" charset="0"/>
              </a:rPr>
              <a:t>Fire retardant canvas tarps are treated with substances that lessen flammability. They are not exactly resistant to flames. When fire comes in contact with these tarps, they can delay or stop its spread. Fire retardant canvas tarps are nature friendly. They produce less waste material because they are made of natural fibers.</a:t>
            </a:r>
          </a:p>
          <a:p>
            <a:pPr marL="0" indent="0" algn="just">
              <a:buNone/>
            </a:pPr>
            <a:r>
              <a:rPr lang="en-US" sz="1600" dirty="0">
                <a:solidFill>
                  <a:schemeClr val="tx1"/>
                </a:solidFill>
                <a:latin typeface="Century Gothic" panose="020B0502020202020204" pitchFamily="34" charset="0"/>
              </a:rPr>
              <a:t>Fire retardant canvas tarps are typically used outdoors.</a:t>
            </a:r>
          </a:p>
          <a:p>
            <a:pPr marL="0" indent="0" algn="just">
              <a:buNone/>
            </a:pPr>
            <a:r>
              <a:rPr lang="en-US" sz="1600" dirty="0">
                <a:solidFill>
                  <a:schemeClr val="tx1"/>
                </a:solidFill>
                <a:latin typeface="Century Gothic" panose="020B0502020202020204" pitchFamily="34" charset="0"/>
              </a:rPr>
              <a:t>Here are the usual applications for fire retardant canvas tarps</a:t>
            </a:r>
            <a:r>
              <a:rPr lang="en-US" sz="1600" dirty="0" smtClean="0">
                <a:solidFill>
                  <a:schemeClr val="tx1"/>
                </a:solidFill>
                <a:latin typeface="Century Gothic" panose="020B0502020202020204" pitchFamily="34" charset="0"/>
              </a:rPr>
              <a:t>:</a:t>
            </a:r>
            <a:endParaRPr lang="en-US" sz="1600" dirty="0">
              <a:solidFill>
                <a:schemeClr val="tx1"/>
              </a:solidFill>
              <a:latin typeface="Century Gothic" panose="020B0502020202020204" pitchFamily="34" charset="0"/>
            </a:endParaRPr>
          </a:p>
        </p:txBody>
      </p:sp>
      <p:pic>
        <p:nvPicPr>
          <p:cNvPr id="4" name="Content Placeholder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3038" y="609600"/>
            <a:ext cx="3075562" cy="1676400"/>
          </a:xfrm>
          <a:prstGeom prst="rect">
            <a:avLst/>
          </a:prstGeom>
        </p:spPr>
      </p:pic>
      <p:graphicFrame>
        <p:nvGraphicFramePr>
          <p:cNvPr id="6" name="Table 5"/>
          <p:cNvGraphicFramePr>
            <a:graphicFrameLocks noGrp="1"/>
          </p:cNvGraphicFramePr>
          <p:nvPr>
            <p:extLst>
              <p:ext uri="{D42A27DB-BD31-4B8C-83A1-F6EECF244321}">
                <p14:modId xmlns:p14="http://schemas.microsoft.com/office/powerpoint/2010/main" val="752222106"/>
              </p:ext>
            </p:extLst>
          </p:nvPr>
        </p:nvGraphicFramePr>
        <p:xfrm>
          <a:off x="782782" y="4572000"/>
          <a:ext cx="7675418" cy="1619250"/>
        </p:xfrm>
        <a:graphic>
          <a:graphicData uri="http://schemas.openxmlformats.org/drawingml/2006/table">
            <a:tbl>
              <a:tblPr>
                <a:tableStyleId>{BC89EF96-8CEA-46FF-86C4-4CE0E7609802}</a:tableStyleId>
              </a:tblPr>
              <a:tblGrid>
                <a:gridCol w="4022746"/>
                <a:gridCol w="3652672"/>
              </a:tblGrid>
              <a:tr h="269875">
                <a:tc>
                  <a:txBody>
                    <a:bodyPr/>
                    <a:lstStyle/>
                    <a:p>
                      <a:pPr algn="just" fontAlgn="ctr"/>
                      <a:r>
                        <a:rPr lang="en-US" sz="1400" b="1" u="none" strike="noStrike" dirty="0">
                          <a:effectLst/>
                          <a:latin typeface="Century Gothic" panose="020B0502020202020204" pitchFamily="34" charset="0"/>
                        </a:rPr>
                        <a:t>Temporary Shelters.</a:t>
                      </a:r>
                      <a:endParaRPr lang="en-US" sz="1400" b="1" i="0" u="none" strike="noStrike" dirty="0">
                        <a:solidFill>
                          <a:schemeClr val="tx1"/>
                        </a:solidFill>
                        <a:effectLst/>
                        <a:latin typeface="Century Gothic" panose="020B0502020202020204" pitchFamily="34" charset="0"/>
                      </a:endParaRPr>
                    </a:p>
                  </a:txBody>
                  <a:tcPr marL="9525" marR="9525" marT="9525" marB="0" anchor="ctr"/>
                </a:tc>
                <a:tc>
                  <a:txBody>
                    <a:bodyPr/>
                    <a:lstStyle/>
                    <a:p>
                      <a:pPr algn="just" fontAlgn="ctr"/>
                      <a:r>
                        <a:rPr lang="en-US" sz="1400" b="1" u="none" strike="noStrike" dirty="0">
                          <a:effectLst/>
                          <a:latin typeface="Century Gothic" panose="020B0502020202020204" pitchFamily="34" charset="0"/>
                        </a:rPr>
                        <a:t>Tents &amp; Pandals.</a:t>
                      </a:r>
                      <a:endParaRPr lang="en-US" sz="1400" b="1" i="0" u="none" strike="noStrike" dirty="0">
                        <a:solidFill>
                          <a:schemeClr val="tx1"/>
                        </a:solidFill>
                        <a:effectLst/>
                        <a:latin typeface="Century Gothic" panose="020B0502020202020204" pitchFamily="34" charset="0"/>
                      </a:endParaRPr>
                    </a:p>
                  </a:txBody>
                  <a:tcPr marL="9525" marR="9525" marT="9525" marB="0" anchor="ctr"/>
                </a:tc>
              </a:tr>
              <a:tr h="269875">
                <a:tc>
                  <a:txBody>
                    <a:bodyPr/>
                    <a:lstStyle/>
                    <a:p>
                      <a:pPr algn="just" fontAlgn="ctr"/>
                      <a:r>
                        <a:rPr lang="en-US" sz="1400" b="1" u="none" strike="noStrike">
                          <a:effectLst/>
                          <a:latin typeface="Century Gothic" panose="020B0502020202020204" pitchFamily="34" charset="0"/>
                        </a:rPr>
                        <a:t>Military Hangers.</a:t>
                      </a:r>
                      <a:endParaRPr lang="en-US" sz="1400" b="1" i="0" u="none" strike="noStrike">
                        <a:solidFill>
                          <a:schemeClr val="tx1"/>
                        </a:solidFill>
                        <a:effectLst/>
                        <a:latin typeface="Century Gothic" panose="020B0502020202020204" pitchFamily="34" charset="0"/>
                      </a:endParaRPr>
                    </a:p>
                  </a:txBody>
                  <a:tcPr marL="9525" marR="9525" marT="9525" marB="0" anchor="ctr"/>
                </a:tc>
                <a:tc>
                  <a:txBody>
                    <a:bodyPr/>
                    <a:lstStyle/>
                    <a:p>
                      <a:pPr algn="just" fontAlgn="ctr"/>
                      <a:r>
                        <a:rPr lang="en-US" sz="1400" b="1" u="none" strike="noStrike">
                          <a:effectLst/>
                          <a:latin typeface="Century Gothic" panose="020B0502020202020204" pitchFamily="34" charset="0"/>
                        </a:rPr>
                        <a:t>Railways Vestibules.</a:t>
                      </a:r>
                      <a:endParaRPr lang="en-US" sz="1400" b="1" i="0" u="none" strike="noStrike">
                        <a:solidFill>
                          <a:schemeClr val="tx1"/>
                        </a:solidFill>
                        <a:effectLst/>
                        <a:latin typeface="Century Gothic" panose="020B0502020202020204" pitchFamily="34" charset="0"/>
                      </a:endParaRPr>
                    </a:p>
                  </a:txBody>
                  <a:tcPr marL="9525" marR="9525" marT="9525" marB="0" anchor="ctr"/>
                </a:tc>
              </a:tr>
              <a:tr h="269875">
                <a:tc>
                  <a:txBody>
                    <a:bodyPr/>
                    <a:lstStyle/>
                    <a:p>
                      <a:pPr algn="just" fontAlgn="ctr"/>
                      <a:r>
                        <a:rPr lang="en-US" sz="1400" b="1" u="none" strike="noStrike">
                          <a:effectLst/>
                          <a:latin typeface="Century Gothic" panose="020B0502020202020204" pitchFamily="34" charset="0"/>
                        </a:rPr>
                        <a:t>Rain Basera.</a:t>
                      </a:r>
                      <a:endParaRPr lang="en-US" sz="1400" b="1" i="0" u="none" strike="noStrike">
                        <a:solidFill>
                          <a:schemeClr val="tx1"/>
                        </a:solidFill>
                        <a:effectLst/>
                        <a:latin typeface="Century Gothic" panose="020B0502020202020204" pitchFamily="34" charset="0"/>
                      </a:endParaRPr>
                    </a:p>
                  </a:txBody>
                  <a:tcPr marL="9525" marR="9525" marT="9525" marB="0" anchor="ctr"/>
                </a:tc>
                <a:tc>
                  <a:txBody>
                    <a:bodyPr/>
                    <a:lstStyle/>
                    <a:p>
                      <a:pPr algn="just" fontAlgn="ctr"/>
                      <a:r>
                        <a:rPr lang="en-US" sz="1400" b="1" u="none" strike="noStrike" dirty="0">
                          <a:effectLst/>
                          <a:latin typeface="Century Gothic" panose="020B0502020202020204" pitchFamily="34" charset="0"/>
                        </a:rPr>
                        <a:t>Salvage cover.</a:t>
                      </a:r>
                      <a:endParaRPr lang="en-US" sz="1400" b="1" i="0" u="none" strike="noStrike" dirty="0">
                        <a:solidFill>
                          <a:schemeClr val="tx1"/>
                        </a:solidFill>
                        <a:effectLst/>
                        <a:latin typeface="Century Gothic" panose="020B0502020202020204" pitchFamily="34" charset="0"/>
                      </a:endParaRPr>
                    </a:p>
                  </a:txBody>
                  <a:tcPr marL="9525" marR="9525" marT="9525" marB="0" anchor="ctr"/>
                </a:tc>
              </a:tr>
              <a:tr h="269875">
                <a:tc>
                  <a:txBody>
                    <a:bodyPr/>
                    <a:lstStyle/>
                    <a:p>
                      <a:pPr algn="just" fontAlgn="ctr"/>
                      <a:r>
                        <a:rPr lang="en-US" sz="1400" b="1" u="none" strike="noStrike">
                          <a:effectLst/>
                          <a:latin typeface="Century Gothic" panose="020B0502020202020204" pitchFamily="34" charset="0"/>
                        </a:rPr>
                        <a:t>Oil field operations.</a:t>
                      </a:r>
                      <a:endParaRPr lang="en-US" sz="1400" b="1" i="0" u="none" strike="noStrike">
                        <a:solidFill>
                          <a:schemeClr val="tx1"/>
                        </a:solidFill>
                        <a:effectLst/>
                        <a:latin typeface="Century Gothic" panose="020B0502020202020204" pitchFamily="34" charset="0"/>
                      </a:endParaRPr>
                    </a:p>
                  </a:txBody>
                  <a:tcPr marL="9525" marR="9525" marT="9525" marB="0" anchor="ctr"/>
                </a:tc>
                <a:tc>
                  <a:txBody>
                    <a:bodyPr/>
                    <a:lstStyle/>
                    <a:p>
                      <a:pPr algn="just" fontAlgn="ctr"/>
                      <a:r>
                        <a:rPr lang="en-US" sz="1400" b="1" u="none" strike="noStrike">
                          <a:effectLst/>
                          <a:latin typeface="Century Gothic" panose="020B0502020202020204" pitchFamily="34" charset="0"/>
                        </a:rPr>
                        <a:t>Construction cover.</a:t>
                      </a:r>
                      <a:endParaRPr lang="en-US" sz="1400" b="1" i="0" u="none" strike="noStrike">
                        <a:solidFill>
                          <a:schemeClr val="tx1"/>
                        </a:solidFill>
                        <a:effectLst/>
                        <a:latin typeface="Century Gothic" panose="020B0502020202020204" pitchFamily="34" charset="0"/>
                      </a:endParaRPr>
                    </a:p>
                  </a:txBody>
                  <a:tcPr marL="9525" marR="9525" marT="9525" marB="0" anchor="ctr"/>
                </a:tc>
              </a:tr>
              <a:tr h="269875">
                <a:tc>
                  <a:txBody>
                    <a:bodyPr/>
                    <a:lstStyle/>
                    <a:p>
                      <a:pPr algn="just" fontAlgn="ctr"/>
                      <a:r>
                        <a:rPr lang="en-US" sz="1400" b="1" u="none" strike="noStrike">
                          <a:effectLst/>
                          <a:latin typeface="Century Gothic" panose="020B0502020202020204" pitchFamily="34" charset="0"/>
                        </a:rPr>
                        <a:t>Equipment and machinery cover.</a:t>
                      </a:r>
                      <a:endParaRPr lang="en-US" sz="1400" b="1" i="0" u="none" strike="noStrike">
                        <a:solidFill>
                          <a:schemeClr val="tx1"/>
                        </a:solidFill>
                        <a:effectLst/>
                        <a:latin typeface="Century Gothic" panose="020B0502020202020204" pitchFamily="34" charset="0"/>
                      </a:endParaRPr>
                    </a:p>
                  </a:txBody>
                  <a:tcPr marL="9525" marR="9525" marT="9525" marB="0" anchor="ctr"/>
                </a:tc>
                <a:tc>
                  <a:txBody>
                    <a:bodyPr/>
                    <a:lstStyle/>
                    <a:p>
                      <a:pPr algn="just" fontAlgn="ctr"/>
                      <a:r>
                        <a:rPr lang="en-US" sz="1400" b="1" u="none" strike="noStrike">
                          <a:effectLst/>
                          <a:latin typeface="Century Gothic" panose="020B0502020202020204" pitchFamily="34" charset="0"/>
                        </a:rPr>
                        <a:t>Camping cover.</a:t>
                      </a:r>
                      <a:endParaRPr lang="en-US" sz="1400" b="1" i="0" u="none" strike="noStrike">
                        <a:solidFill>
                          <a:schemeClr val="tx1"/>
                        </a:solidFill>
                        <a:effectLst/>
                        <a:latin typeface="Century Gothic" panose="020B0502020202020204" pitchFamily="34" charset="0"/>
                      </a:endParaRPr>
                    </a:p>
                  </a:txBody>
                  <a:tcPr marL="9525" marR="9525" marT="9525" marB="0" anchor="ctr"/>
                </a:tc>
              </a:tr>
              <a:tr h="269875">
                <a:tc>
                  <a:txBody>
                    <a:bodyPr/>
                    <a:lstStyle/>
                    <a:p>
                      <a:pPr algn="just" fontAlgn="ctr"/>
                      <a:r>
                        <a:rPr lang="en-US" sz="1400" b="1" u="none" strike="noStrike">
                          <a:effectLst/>
                          <a:latin typeface="Century Gothic" panose="020B0502020202020204" pitchFamily="34" charset="0"/>
                        </a:rPr>
                        <a:t>Welder's Room Partitions.</a:t>
                      </a:r>
                      <a:endParaRPr lang="en-US" sz="1400" b="1" i="0" u="none" strike="noStrike">
                        <a:solidFill>
                          <a:schemeClr val="tx1"/>
                        </a:solidFill>
                        <a:effectLst/>
                        <a:latin typeface="Century Gothic" panose="020B0502020202020204" pitchFamily="34" charset="0"/>
                      </a:endParaRPr>
                    </a:p>
                  </a:txBody>
                  <a:tcPr marL="9525" marR="9525" marT="9525" marB="0" anchor="ctr"/>
                </a:tc>
                <a:tc>
                  <a:txBody>
                    <a:bodyPr/>
                    <a:lstStyle/>
                    <a:p>
                      <a:pPr algn="l" fontAlgn="b"/>
                      <a:r>
                        <a:rPr lang="en-US" sz="1400" b="1" u="none" strike="noStrike" dirty="0">
                          <a:effectLst/>
                          <a:latin typeface="Century Gothic" panose="020B0502020202020204" pitchFamily="34" charset="0"/>
                        </a:rPr>
                        <a:t> </a:t>
                      </a:r>
                      <a:endParaRPr lang="en-US" sz="1400" b="1" i="0" u="none" strike="noStrike" dirty="0">
                        <a:solidFill>
                          <a:schemeClr val="tx1"/>
                        </a:solidFill>
                        <a:effectLst/>
                        <a:latin typeface="Century Gothic" panose="020B0502020202020204" pitchFamily="34" charset="0"/>
                      </a:endParaRPr>
                    </a:p>
                  </a:txBody>
                  <a:tcPr marL="9525" marR="9525" marT="9525" marB="0" anchor="b"/>
                </a:tc>
              </a:tr>
            </a:tbl>
          </a:graphicData>
        </a:graphic>
      </p:graphicFrame>
    </p:spTree>
    <p:extLst>
      <p:ext uri="{BB962C8B-B14F-4D97-AF65-F5344CB8AC3E}">
        <p14:creationId xmlns:p14="http://schemas.microsoft.com/office/powerpoint/2010/main" val="156700225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idx="4294967295"/>
          </p:nvPr>
        </p:nvSpPr>
        <p:spPr>
          <a:xfrm>
            <a:off x="838200" y="762000"/>
            <a:ext cx="7467600" cy="762000"/>
          </a:xfrm>
        </p:spPr>
        <p:txBody>
          <a:bodyPr/>
          <a:lstStyle/>
          <a:p>
            <a:r>
              <a:rPr lang="en-US" dirty="0">
                <a:solidFill>
                  <a:srgbClr val="C00000"/>
                </a:solidFill>
                <a:latin typeface="Berlin Sans FB Demi" panose="020E0802020502020306" pitchFamily="34" charset="0"/>
              </a:rPr>
              <a:t>ADVANTAGES</a:t>
            </a:r>
          </a:p>
        </p:txBody>
      </p:sp>
      <p:sp>
        <p:nvSpPr>
          <p:cNvPr id="2" name="Content Placeholder 1"/>
          <p:cNvSpPr>
            <a:spLocks noGrp="1"/>
          </p:cNvSpPr>
          <p:nvPr>
            <p:ph idx="4294967295"/>
          </p:nvPr>
        </p:nvSpPr>
        <p:spPr>
          <a:xfrm>
            <a:off x="838200" y="1676400"/>
            <a:ext cx="7391400" cy="4419600"/>
          </a:xfrm>
        </p:spPr>
        <p:txBody>
          <a:bodyPr>
            <a:normAutofit fontScale="85000" lnSpcReduction="10000"/>
          </a:bodyPr>
          <a:lstStyle/>
          <a:p>
            <a:pPr>
              <a:buFont typeface="Wingdings" panose="05000000000000000000" pitchFamily="2" charset="2"/>
              <a:buChar char="Ø"/>
            </a:pPr>
            <a:r>
              <a:rPr lang="en-US" sz="2000" b="1" dirty="0" smtClean="0">
                <a:latin typeface="Century Gothic" panose="020B0502020202020204" pitchFamily="34" charset="0"/>
              </a:rPr>
              <a:t>Environment friendly.</a:t>
            </a:r>
          </a:p>
          <a:p>
            <a:pPr>
              <a:buFont typeface="Wingdings" panose="05000000000000000000" pitchFamily="2" charset="2"/>
              <a:buChar char="Ø"/>
            </a:pPr>
            <a:r>
              <a:rPr lang="en-US" sz="2000" b="1" dirty="0" smtClean="0">
                <a:latin typeface="Century Gothic" panose="020B0502020202020204" pitchFamily="34" charset="0"/>
              </a:rPr>
              <a:t>Fire protection of temporary shelters.</a:t>
            </a:r>
          </a:p>
          <a:p>
            <a:pPr>
              <a:buFont typeface="Wingdings" panose="05000000000000000000" pitchFamily="2" charset="2"/>
              <a:buChar char="Ø"/>
            </a:pPr>
            <a:r>
              <a:rPr lang="en-US" sz="2000" b="1" dirty="0" smtClean="0">
                <a:latin typeface="Century Gothic" panose="020B0502020202020204" pitchFamily="34" charset="0"/>
              </a:rPr>
              <a:t>Long life and high durability of canvas shelter.</a:t>
            </a:r>
          </a:p>
          <a:p>
            <a:pPr>
              <a:buFont typeface="Wingdings" panose="05000000000000000000" pitchFamily="2" charset="2"/>
              <a:buChar char="Ø"/>
            </a:pPr>
            <a:r>
              <a:rPr lang="en-US" sz="2000" b="1" dirty="0" smtClean="0">
                <a:latin typeface="Century Gothic" panose="020B0502020202020204" pitchFamily="34" charset="0"/>
              </a:rPr>
              <a:t>Secure than normal canvas tent.</a:t>
            </a:r>
          </a:p>
          <a:p>
            <a:pPr>
              <a:buFont typeface="Wingdings" panose="05000000000000000000" pitchFamily="2" charset="2"/>
              <a:buChar char="Ø"/>
            </a:pPr>
            <a:r>
              <a:rPr lang="en-US" sz="2000" b="1" dirty="0" smtClean="0">
                <a:latin typeface="Century Gothic" panose="020B0502020202020204" pitchFamily="34" charset="0"/>
              </a:rPr>
              <a:t>Fire retardant</a:t>
            </a:r>
          </a:p>
          <a:p>
            <a:pPr>
              <a:buFont typeface="Wingdings" panose="05000000000000000000" pitchFamily="2" charset="2"/>
              <a:buChar char="Ø"/>
            </a:pPr>
            <a:r>
              <a:rPr lang="en-US" sz="2000" b="1" dirty="0" smtClean="0">
                <a:latin typeface="Century Gothic" panose="020B0502020202020204" pitchFamily="34" charset="0"/>
              </a:rPr>
              <a:t>Water repellent</a:t>
            </a:r>
          </a:p>
          <a:p>
            <a:pPr>
              <a:buFont typeface="Wingdings" panose="05000000000000000000" pitchFamily="2" charset="2"/>
              <a:buChar char="Ø"/>
            </a:pPr>
            <a:r>
              <a:rPr lang="en-US" sz="2000" b="1" dirty="0" smtClean="0">
                <a:latin typeface="Century Gothic" panose="020B0502020202020204" pitchFamily="34" charset="0"/>
              </a:rPr>
              <a:t>Non ignitable</a:t>
            </a:r>
          </a:p>
          <a:p>
            <a:pPr>
              <a:buFont typeface="Wingdings" panose="05000000000000000000" pitchFamily="2" charset="2"/>
              <a:buChar char="Ø"/>
            </a:pPr>
            <a:r>
              <a:rPr lang="en-US" sz="2000" b="1" dirty="0" smtClean="0">
                <a:latin typeface="Century Gothic" panose="020B0502020202020204" pitchFamily="34" charset="0"/>
              </a:rPr>
              <a:t>No flame spread</a:t>
            </a:r>
          </a:p>
          <a:p>
            <a:pPr>
              <a:buFont typeface="Wingdings" panose="05000000000000000000" pitchFamily="2" charset="2"/>
              <a:buChar char="Ø"/>
            </a:pPr>
            <a:r>
              <a:rPr lang="en-US" sz="2000" b="1" dirty="0" smtClean="0">
                <a:latin typeface="Century Gothic" panose="020B0502020202020204" pitchFamily="34" charset="0"/>
              </a:rPr>
              <a:t>No after glow</a:t>
            </a:r>
          </a:p>
          <a:p>
            <a:pPr>
              <a:buFont typeface="Wingdings" panose="05000000000000000000" pitchFamily="2" charset="2"/>
              <a:buChar char="Ø"/>
            </a:pPr>
            <a:r>
              <a:rPr lang="en-US" sz="2000" b="1" dirty="0" smtClean="0">
                <a:latin typeface="Century Gothic" panose="020B0502020202020204" pitchFamily="34" charset="0"/>
              </a:rPr>
              <a:t>Self-extinguished</a:t>
            </a:r>
          </a:p>
          <a:p>
            <a:pPr>
              <a:buFont typeface="Wingdings" panose="05000000000000000000" pitchFamily="2" charset="2"/>
              <a:buChar char="Ø"/>
            </a:pPr>
            <a:r>
              <a:rPr lang="en-US" sz="2000" b="1" dirty="0" smtClean="0">
                <a:latin typeface="Century Gothic" panose="020B0502020202020204" pitchFamily="34" charset="0"/>
              </a:rPr>
              <a:t>High LOI</a:t>
            </a:r>
          </a:p>
          <a:p>
            <a:pPr>
              <a:buFont typeface="Wingdings" panose="05000000000000000000" pitchFamily="2" charset="2"/>
              <a:buChar char="Ø"/>
            </a:pPr>
            <a:r>
              <a:rPr lang="en-US" sz="2000" b="1" dirty="0" smtClean="0">
                <a:latin typeface="Century Gothic" panose="020B0502020202020204" pitchFamily="34" charset="0"/>
              </a:rPr>
              <a:t>Good tensile strength</a:t>
            </a:r>
          </a:p>
          <a:p>
            <a:endParaRPr lang="en-US" dirty="0"/>
          </a:p>
          <a:p>
            <a:endParaRPr lang="en-US" dirty="0"/>
          </a:p>
          <a:p>
            <a:endParaRPr lang="en-US" dirty="0"/>
          </a:p>
          <a:p>
            <a:endParaRPr lang="en-US" dirty="0"/>
          </a:p>
          <a:p>
            <a:endParaRPr lang="en-US" dirty="0"/>
          </a:p>
        </p:txBody>
      </p:sp>
      <p:pic>
        <p:nvPicPr>
          <p:cNvPr id="5" name="Picture 4"/>
          <p:cNvPicPr/>
          <p:nvPr/>
        </p:nvPicPr>
        <p:blipFill>
          <a:blip r:embed="rId2">
            <a:extLst>
              <a:ext uri="{28A0092B-C50C-407E-A947-70E740481C1C}">
                <a14:useLocalDpi xmlns:a14="http://schemas.microsoft.com/office/drawing/2010/main" val="0"/>
              </a:ext>
            </a:extLst>
          </a:blip>
          <a:stretch>
            <a:fillRect/>
          </a:stretch>
        </p:blipFill>
        <p:spPr>
          <a:xfrm>
            <a:off x="5486400" y="3276600"/>
            <a:ext cx="2870200" cy="2910840"/>
          </a:xfrm>
          <a:prstGeom prst="rect">
            <a:avLst/>
          </a:prstGeom>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685800" y="838199"/>
            <a:ext cx="7620000" cy="3785652"/>
          </a:xfrm>
          <a:prstGeom prst="rect">
            <a:avLst/>
          </a:prstGeom>
          <a:noFill/>
        </p:spPr>
        <p:txBody>
          <a:bodyPr wrap="square" lIns="91440" tIns="45720" rIns="91440" bIns="45720">
            <a:spAutoFit/>
          </a:bodyPr>
          <a:lstStyle/>
          <a:p>
            <a:pPr algn="ctr">
              <a:lnSpc>
                <a:spcPct val="150000"/>
              </a:lnSpc>
            </a:pPr>
            <a:r>
              <a:rPr lang="en-US" sz="320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Berlin Sans FB" panose="020E0602020502020306" pitchFamily="34" charset="0"/>
                <a:cs typeface="Aharoni" panose="02010803020104030203" pitchFamily="2" charset="-79"/>
              </a:rPr>
              <a:t>FOR ANY QUERY OR ASSISTANCE </a:t>
            </a:r>
            <a:r>
              <a:rPr lang="en-US" sz="320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Berlin Sans FB" panose="020E0602020502020306" pitchFamily="34" charset="0"/>
                <a:cs typeface="Aharoni" panose="02010803020104030203" pitchFamily="2" charset="-79"/>
              </a:rPr>
              <a:t>ON </a:t>
            </a:r>
            <a:endParaRPr lang="en-US" sz="320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Berlin Sans FB" panose="020E0602020502020306" pitchFamily="34" charset="0"/>
              <a:cs typeface="Aharoni" panose="02010803020104030203" pitchFamily="2" charset="-79"/>
            </a:endParaRPr>
          </a:p>
          <a:p>
            <a:pPr algn="ctr">
              <a:lnSpc>
                <a:spcPct val="150000"/>
              </a:lnSpc>
            </a:pPr>
            <a:r>
              <a:rPr lang="en-US" sz="320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Berlin Sans FB" panose="020E0602020502020306" pitchFamily="34" charset="0"/>
                <a:cs typeface="Aharoni" panose="02010803020104030203" pitchFamily="2" charset="-79"/>
              </a:rPr>
              <a:t>“FIRE RETARDANT AND WATER REPELLENT CANVAS”</a:t>
            </a:r>
          </a:p>
          <a:p>
            <a:pPr algn="ctr">
              <a:lnSpc>
                <a:spcPct val="150000"/>
              </a:lnSpc>
            </a:pPr>
            <a:r>
              <a:rPr lang="en-US" sz="320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Berlin Sans FB" panose="020E0602020502020306" pitchFamily="34" charset="0"/>
                <a:cs typeface="Aharoni" panose="02010803020104030203" pitchFamily="2" charset="-79"/>
              </a:rPr>
              <a:t>FEEL FREE TO CONTACT US AT</a:t>
            </a:r>
          </a:p>
          <a:p>
            <a:pPr algn="ctr">
              <a:lnSpc>
                <a:spcPct val="150000"/>
              </a:lnSpc>
            </a:pPr>
            <a:r>
              <a:rPr lang="en-US" sz="320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outerShdw dist="38100" dir="2640000" algn="bl" rotWithShape="0">
                    <a:schemeClr val="accent1"/>
                  </a:outerShdw>
                </a:effectLst>
                <a:latin typeface="Bookman Old Style" panose="02050604050505020204" pitchFamily="18" charset="0"/>
                <a:cs typeface="Aharoni" panose="02010803020104030203" pitchFamily="2" charset="-79"/>
              </a:rPr>
              <a:t>sales@sehgaldoors.com</a:t>
            </a:r>
            <a:endParaRPr lang="en-US" sz="36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Bookman Old Style" panose="02050604050505020204" pitchFamily="18" charset="0"/>
              <a:cs typeface="Aharoni" panose="02010803020104030203" pitchFamily="2" charset="-79"/>
            </a:endParaRPr>
          </a:p>
        </p:txBody>
      </p:sp>
      <p:sp>
        <p:nvSpPr>
          <p:cNvPr id="3" name="Rectangle 2"/>
          <p:cNvSpPr/>
          <p:nvPr/>
        </p:nvSpPr>
        <p:spPr>
          <a:xfrm>
            <a:off x="5105399" y="4953000"/>
            <a:ext cx="3410139" cy="1200329"/>
          </a:xfrm>
          <a:prstGeom prst="rect">
            <a:avLst/>
          </a:prstGeom>
          <a:noFill/>
        </p:spPr>
        <p:txBody>
          <a:bodyPr wrap="square" lIns="91440" tIns="45720" rIns="91440" bIns="45720">
            <a:spAutoFit/>
          </a:bodyPr>
          <a:lstStyle/>
          <a:p>
            <a:pPr algn="ctr"/>
            <a:r>
              <a:rPr lang="en-US" sz="2400" b="1" dirty="0">
                <a:ln w="0"/>
                <a:solidFill>
                  <a:schemeClr val="accent1"/>
                </a:solidFill>
                <a:effectLst>
                  <a:outerShdw blurRad="38100" dist="25400" dir="5400000" algn="ctr" rotWithShape="0">
                    <a:srgbClr val="6E747A">
                      <a:alpha val="43000"/>
                    </a:srgbClr>
                  </a:outerShdw>
                </a:effectLst>
                <a:latin typeface="Century Gothic" panose="020B0502020202020204" pitchFamily="34" charset="0"/>
              </a:rPr>
              <a:t>SEHGAL DOORS</a:t>
            </a:r>
            <a:br>
              <a:rPr lang="en-US" sz="2400" b="1" dirty="0">
                <a:ln w="0"/>
                <a:solidFill>
                  <a:schemeClr val="accent1"/>
                </a:solidFill>
                <a:effectLst>
                  <a:outerShdw blurRad="38100" dist="25400" dir="5400000" algn="ctr" rotWithShape="0">
                    <a:srgbClr val="6E747A">
                      <a:alpha val="43000"/>
                    </a:srgbClr>
                  </a:outerShdw>
                </a:effectLst>
                <a:latin typeface="Century Gothic" panose="020B0502020202020204" pitchFamily="34" charset="0"/>
              </a:rPr>
            </a:br>
            <a:r>
              <a:rPr lang="en-US" sz="2400" b="1" dirty="0">
                <a:ln w="0"/>
                <a:solidFill>
                  <a:schemeClr val="accent1"/>
                </a:solidFill>
                <a:effectLst>
                  <a:outerShdw blurRad="38100" dist="25400" dir="5400000" algn="ctr" rotWithShape="0">
                    <a:srgbClr val="6E747A">
                      <a:alpha val="43000"/>
                    </a:srgbClr>
                  </a:outerShdw>
                </a:effectLst>
                <a:latin typeface="Century Gothic" panose="020B0502020202020204" pitchFamily="34" charset="0"/>
              </a:rPr>
              <a:t>NEERAJ SEHGAL</a:t>
            </a:r>
            <a:br>
              <a:rPr lang="en-US" sz="2400" b="1" dirty="0">
                <a:ln w="0"/>
                <a:solidFill>
                  <a:schemeClr val="accent1"/>
                </a:solidFill>
                <a:effectLst>
                  <a:outerShdw blurRad="38100" dist="25400" dir="5400000" algn="ctr" rotWithShape="0">
                    <a:srgbClr val="6E747A">
                      <a:alpha val="43000"/>
                    </a:srgbClr>
                  </a:outerShdw>
                </a:effectLst>
                <a:latin typeface="Century Gothic" panose="020B0502020202020204" pitchFamily="34" charset="0"/>
              </a:rPr>
            </a:br>
            <a:r>
              <a:rPr lang="en-US" sz="2400" b="1" dirty="0">
                <a:ln w="0"/>
                <a:solidFill>
                  <a:schemeClr val="accent1"/>
                </a:solidFill>
                <a:effectLst>
                  <a:outerShdw blurRad="38100" dist="25400" dir="5400000" algn="ctr" rotWithShape="0">
                    <a:srgbClr val="6E747A">
                      <a:alpha val="43000"/>
                    </a:srgbClr>
                  </a:outerShdw>
                </a:effectLst>
                <a:latin typeface="Century Gothic" panose="020B0502020202020204" pitchFamily="34" charset="0"/>
              </a:rPr>
              <a:t>9891139441</a:t>
            </a:r>
            <a:endParaRPr lang="en-US" sz="2400" b="1" cap="none" spc="0" dirty="0">
              <a:ln w="0"/>
              <a:solidFill>
                <a:schemeClr val="accent1"/>
              </a:solidFill>
              <a:effectLst>
                <a:outerShdw blurRad="38100" dist="25400" dir="5400000" algn="ctr" rotWithShape="0">
                  <a:srgbClr val="6E747A">
                    <a:alpha val="43000"/>
                  </a:srgbClr>
                </a:outerShdw>
              </a:effectLst>
              <a:latin typeface="Century Gothic" panose="020B0502020202020204" pitchFamily="34" charset="0"/>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1081" y="5385233"/>
            <a:ext cx="1953768" cy="768096"/>
          </a:xfrm>
          <a:prstGeom prst="rect">
            <a:avLst/>
          </a:prstGeom>
        </p:spPr>
      </p:pic>
    </p:spTree>
    <p:extLst>
      <p:ext uri="{BB962C8B-B14F-4D97-AF65-F5344CB8AC3E}">
        <p14:creationId xmlns:p14="http://schemas.microsoft.com/office/powerpoint/2010/main" val="259320397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85800" y="1143000"/>
            <a:ext cx="7620000" cy="4678204"/>
          </a:xfrm>
          <a:prstGeom prst="rect">
            <a:avLst/>
          </a:prstGeom>
          <a:noFill/>
        </p:spPr>
        <p:txBody>
          <a:bodyPr wrap="square" lIns="91440" tIns="45720" rIns="91440" bIns="45720">
            <a:spAutoFit/>
          </a:bodyPr>
          <a:lstStyle/>
          <a:p>
            <a:pPr algn="ctr"/>
            <a:r>
              <a:rPr lang="en-US" sz="4000" b="1" dirty="0" smtClean="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SPECIAL THANKS TO </a:t>
            </a:r>
          </a:p>
          <a:p>
            <a:pPr algn="ctr"/>
            <a:r>
              <a:rPr lang="en-US" sz="4000" b="1" dirty="0" smtClean="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CSIR - CBRI</a:t>
            </a:r>
          </a:p>
          <a:p>
            <a:pPr algn="ctr"/>
            <a:endParaRPr lang="en-US" sz="2800" b="1" dirty="0" smtClean="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a:p>
            <a:pPr algn="ctr"/>
            <a:r>
              <a:rPr lang="en-US" sz="4000" b="1" dirty="0" smtClean="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 </a:t>
            </a:r>
            <a:r>
              <a:rPr lang="en-US" sz="5400" b="1" dirty="0" smtClean="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&amp;</a:t>
            </a:r>
            <a:endParaRPr lang="en-US" sz="4000" b="1" dirty="0" smtClean="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a:p>
            <a:pPr algn="ctr"/>
            <a:endParaRPr lang="en-US" sz="28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a:p>
            <a:pPr algn="ctr"/>
            <a:r>
              <a:rPr lang="en-US" sz="4000" b="1" dirty="0" smtClean="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THANK </a:t>
            </a:r>
            <a:r>
              <a:rPr lang="en-US" sz="40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YOU ALL FOR YOUR</a:t>
            </a:r>
          </a:p>
          <a:p>
            <a:pPr algn="ctr">
              <a:lnSpc>
                <a:spcPct val="150000"/>
              </a:lnSpc>
            </a:pPr>
            <a:r>
              <a:rPr lang="en-US" sz="40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 PRECIOUS TIME </a:t>
            </a: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B15E28"/>
      </a:accent1>
      <a:accent2>
        <a:srgbClr val="B13228"/>
      </a:accent2>
      <a:accent3>
        <a:srgbClr val="8B7B56"/>
      </a:accent3>
      <a:accent4>
        <a:srgbClr val="E09C41"/>
      </a:accent4>
      <a:accent5>
        <a:srgbClr val="9EAE51"/>
      </a:accent5>
      <a:accent6>
        <a:srgbClr val="6E7355"/>
      </a:accent6>
      <a:hlink>
        <a:srgbClr val="D37A21"/>
      </a:hlink>
      <a:folHlink>
        <a:srgbClr val="CA8F55"/>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rotWithShape="1">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xmlns="" name="Organic" id="{28CDC826-8792-45C0-861B-85EB3ADEDA33}" vid="{7039A4B3-0617-4CFC-B614-27363ECC28AC}"/>
    </a:ext>
  </a:extLst>
</a:theme>
</file>

<file path=docProps/app.xml><?xml version="1.0" encoding="utf-8"?>
<Properties xmlns="http://schemas.openxmlformats.org/officeDocument/2006/extended-properties" xmlns:vt="http://schemas.openxmlformats.org/officeDocument/2006/docPropsVTypes">
  <Template>Organic</Template>
  <TotalTime>515</TotalTime>
  <Words>1116</Words>
  <Application>Microsoft Office PowerPoint</Application>
  <PresentationFormat>On-screen Show (4:3)</PresentationFormat>
  <Paragraphs>135</Paragraphs>
  <Slides>20</Slides>
  <Notes>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Organic</vt:lpstr>
      <vt:lpstr>FIRE PREVENTION IS BETTER THAN FIRE FIGHTING.</vt:lpstr>
      <vt:lpstr>SEHGAL DOORS  Asia’s 1st company to get Technology transfer from Council of Scientific and Industrial Research (CSIR) – Central Building Research Institute (CBRI) </vt:lpstr>
      <vt:lpstr>PowerPoint Presentation</vt:lpstr>
      <vt:lpstr>CSIR - Central Building Research Institute (CBRI) </vt:lpstr>
      <vt:lpstr>RESEARCH &amp; DEVELOPMENT</vt:lpstr>
      <vt:lpstr>Processes Developed</vt:lpstr>
      <vt:lpstr>CSIR - Central Building Research Institute (CBRI)   Dr. Harpal Singh</vt:lpstr>
      <vt:lpstr>ACHIEVEMENTS</vt:lpstr>
      <vt:lpstr>PowerPoint Presentation</vt:lpstr>
      <vt:lpstr>CYLINDER EXPLOSION TRIGGERS BLAZE AT KUMBH MELA TENT AT PRAYAGRAJ</vt:lpstr>
      <vt:lpstr>CYLINDER EXPLOSION TRIGGERS BLAZE AT KUMBH MELA TENT AT PRAYAGRAJ</vt:lpstr>
      <vt:lpstr>PowerPoint Presentation</vt:lpstr>
      <vt:lpstr>Hardware Kumbh 2021 will be Fire Safe pollution and waste free</vt:lpstr>
      <vt:lpstr>FIRE RETARDANT AND WATER REPELLENT CANVAS TENT AT RAM LALLA MANDIR</vt:lpstr>
      <vt:lpstr>Use of Fire Retardant and Water Repellent tent at Kumbh 2021</vt:lpstr>
      <vt:lpstr>PRODUCT OVERVIEW</vt:lpstr>
      <vt:lpstr>PowerPoint Presentation</vt:lpstr>
      <vt:lpstr>ADVANTAGES</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3</dc:creator>
  <cp:lastModifiedBy>pc</cp:lastModifiedBy>
  <cp:revision>97</cp:revision>
  <dcterms:created xsi:type="dcterms:W3CDTF">2019-09-04T05:54:28Z</dcterms:created>
  <dcterms:modified xsi:type="dcterms:W3CDTF">2019-09-05T12:23:23Z</dcterms:modified>
</cp:coreProperties>
</file>