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sldIdLst>
    <p:sldId id="256" r:id="rId2"/>
    <p:sldId id="263" r:id="rId3"/>
    <p:sldId id="262" r:id="rId4"/>
    <p:sldId id="280" r:id="rId5"/>
    <p:sldId id="274" r:id="rId6"/>
    <p:sldId id="282" r:id="rId7"/>
    <p:sldId id="296" r:id="rId8"/>
    <p:sldId id="261" r:id="rId9"/>
    <p:sldId id="275" r:id="rId10"/>
    <p:sldId id="271" r:id="rId11"/>
    <p:sldId id="281" r:id="rId12"/>
    <p:sldId id="291" r:id="rId13"/>
    <p:sldId id="290" r:id="rId14"/>
    <p:sldId id="279" r:id="rId15"/>
    <p:sldId id="295" r:id="rId16"/>
    <p:sldId id="292" r:id="rId17"/>
    <p:sldId id="300" r:id="rId18"/>
    <p:sldId id="286" r:id="rId19"/>
    <p:sldId id="297" r:id="rId20"/>
    <p:sldId id="285" r:id="rId21"/>
    <p:sldId id="273" r:id="rId22"/>
    <p:sldId id="278" r:id="rId23"/>
    <p:sldId id="289" r:id="rId24"/>
    <p:sldId id="287" r:id="rId25"/>
    <p:sldId id="288" r:id="rId26"/>
    <p:sldId id="272" r:id="rId27"/>
    <p:sldId id="277" r:id="rId28"/>
    <p:sldId id="30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p:cViewPr varScale="1">
        <p:scale>
          <a:sx n="73" d="100"/>
          <a:sy n="73" d="100"/>
        </p:scale>
        <p:origin x="-130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7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E0FA9E5-6744-4841-888F-9E7CC0C2B7EC}" type="datetimeFigureOut">
              <a:rPr lang="en-US" smtClean="0"/>
              <a:pPr/>
              <a:t>4/11/2020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IN" smtClean="0"/>
              <a:pPr/>
              <a:t>‹#›</a:t>
            </a:fld>
            <a:endParaRPr lang="en-IN" dirty="0"/>
          </a:p>
        </p:txBody>
      </p:sp>
    </p:spTree>
  </p:cSld>
  <p:clrMapOvr>
    <a:masterClrMapping/>
  </p:clrMapOvr>
  <p:transition spd="slow">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3262AFA-4377-4EB1-9683-5C33D9ED5C39}" type="datetimeFigureOut">
              <a:rPr lang="en-US" smtClean="0"/>
              <a:pPr/>
              <a:t>4/11/2020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F7152F9-A682-4B73-BFFC-F64508FB9AA2}" type="slidenum">
              <a:rPr lang="en-IN" smtClean="0"/>
              <a:pPr/>
              <a:t>‹#›</a:t>
            </a:fld>
            <a:endParaRPr lang="en-IN" dirty="0"/>
          </a:p>
        </p:txBody>
      </p:sp>
    </p:spTree>
  </p:cSld>
  <p:clrMapOvr>
    <a:masterClrMapping/>
  </p:clrMapOvr>
  <p:transition spd="slow">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3262AFA-4377-4EB1-9683-5C33D9ED5C39}" type="datetimeFigureOut">
              <a:rPr lang="en-US" smtClean="0"/>
              <a:pPr/>
              <a:t>4/11/2020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F7152F9-A682-4B73-BFFC-F64508FB9AA2}" type="slidenum">
              <a:rPr lang="en-IN" smtClean="0"/>
              <a:pPr/>
              <a:t>‹#›</a:t>
            </a:fld>
            <a:endParaRPr lang="en-IN" dirty="0"/>
          </a:p>
        </p:txBody>
      </p:sp>
    </p:spTree>
  </p:cSld>
  <p:clrMapOvr>
    <a:masterClrMapping/>
  </p:clrMapOvr>
  <p:transition spd="slow">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3262AFA-4377-4EB1-9683-5C33D9ED5C39}" type="datetimeFigureOut">
              <a:rPr lang="en-US" smtClean="0"/>
              <a:pPr/>
              <a:t>4/11/2020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F7152F9-A682-4B73-BFFC-F64508FB9AA2}" type="slidenum">
              <a:rPr lang="en-IN" smtClean="0"/>
              <a:pPr/>
              <a:t>‹#›</a:t>
            </a:fld>
            <a:endParaRPr lang="en-IN" dirty="0"/>
          </a:p>
        </p:txBody>
      </p:sp>
    </p:spTree>
  </p:cSld>
  <p:clrMapOvr>
    <a:masterClrMapping/>
  </p:clrMapOvr>
  <p:transition spd="slow">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62AFA-4377-4EB1-9683-5C33D9ED5C39}" type="datetimeFigureOut">
              <a:rPr lang="en-US" smtClean="0"/>
              <a:pPr/>
              <a:t>4/11/2020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F7152F9-A682-4B73-BFFC-F64508FB9AA2}" type="slidenum">
              <a:rPr lang="en-IN" smtClean="0"/>
              <a:pPr/>
              <a:t>‹#›</a:t>
            </a:fld>
            <a:endParaRPr lang="en-IN" dirty="0"/>
          </a:p>
        </p:txBody>
      </p:sp>
    </p:spTree>
  </p:cSld>
  <p:clrMapOvr>
    <a:masterClrMapping/>
  </p:clrMapOvr>
  <p:transition spd="slow">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3262AFA-4377-4EB1-9683-5C33D9ED5C39}" type="datetimeFigureOut">
              <a:rPr lang="en-US" smtClean="0"/>
              <a:pPr/>
              <a:t>4/11/2020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F7152F9-A682-4B73-BFFC-F64508FB9AA2}" type="slidenum">
              <a:rPr lang="en-IN" smtClean="0"/>
              <a:pPr/>
              <a:t>‹#›</a:t>
            </a:fld>
            <a:endParaRPr lang="en-IN" dirty="0"/>
          </a:p>
        </p:txBody>
      </p:sp>
    </p:spTree>
  </p:cSld>
  <p:clrMapOvr>
    <a:masterClrMapping/>
  </p:clrMapOvr>
  <p:transition spd="slow">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3262AFA-4377-4EB1-9683-5C33D9ED5C39}" type="datetimeFigureOut">
              <a:rPr lang="en-US" smtClean="0"/>
              <a:pPr/>
              <a:t>4/11/2020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F7152F9-A682-4B73-BFFC-F64508FB9AA2}" type="slidenum">
              <a:rPr lang="en-IN" smtClean="0"/>
              <a:pPr/>
              <a:t>‹#›</a:t>
            </a:fld>
            <a:endParaRPr lang="en-IN" dirty="0"/>
          </a:p>
        </p:txBody>
      </p:sp>
    </p:spTree>
  </p:cSld>
  <p:clrMapOvr>
    <a:masterClrMapping/>
  </p:clrMapOvr>
  <p:transition spd="slow">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3262AFA-4377-4EB1-9683-5C33D9ED5C39}" type="datetimeFigureOut">
              <a:rPr lang="en-US" smtClean="0"/>
              <a:pPr/>
              <a:t>4/11/2020</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F7152F9-A682-4B73-BFFC-F64508FB9AA2}" type="slidenum">
              <a:rPr lang="en-IN" smtClean="0"/>
              <a:pPr/>
              <a:t>‹#›</a:t>
            </a:fld>
            <a:endParaRPr lang="en-IN" dirty="0"/>
          </a:p>
        </p:txBody>
      </p:sp>
    </p:spTree>
  </p:cSld>
  <p:clrMapOvr>
    <a:masterClrMapping/>
  </p:clrMapOvr>
  <p:transition spd="slow">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62AFA-4377-4EB1-9683-5C33D9ED5C39}" type="datetimeFigureOut">
              <a:rPr lang="en-US" smtClean="0"/>
              <a:pPr/>
              <a:t>4/11/2020</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F7152F9-A682-4B73-BFFC-F64508FB9AA2}" type="slidenum">
              <a:rPr lang="en-IN" smtClean="0"/>
              <a:pPr/>
              <a:t>‹#›</a:t>
            </a:fld>
            <a:endParaRPr lang="en-IN" dirty="0"/>
          </a:p>
        </p:txBody>
      </p:sp>
    </p:spTree>
  </p:cSld>
  <p:clrMapOvr>
    <a:masterClrMapping/>
  </p:clrMapOvr>
  <p:transition spd="slow">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62AFA-4377-4EB1-9683-5C33D9ED5C39}" type="datetimeFigureOut">
              <a:rPr lang="en-US" smtClean="0"/>
              <a:pPr/>
              <a:t>4/11/2020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F7152F9-A682-4B73-BFFC-F64508FB9AA2}" type="slidenum">
              <a:rPr lang="en-IN" smtClean="0"/>
              <a:pPr/>
              <a:t>‹#›</a:t>
            </a:fld>
            <a:endParaRPr lang="en-IN" dirty="0"/>
          </a:p>
        </p:txBody>
      </p:sp>
    </p:spTree>
  </p:cSld>
  <p:clrMapOvr>
    <a:masterClrMapping/>
  </p:clrMapOvr>
  <p:transition spd="slow">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38297-55BC-4F6E-B766-CF81A0644446}" type="datetimeFigureOut">
              <a:rPr lang="en-US" smtClean="0"/>
              <a:pPr/>
              <a:t>4/11/2020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312ABB4-DBAB-417C-9314-C29B0AFC6704}" type="slidenum">
              <a:rPr lang="en-IN" smtClean="0"/>
              <a:pPr/>
              <a:t>‹#›</a:t>
            </a:fld>
            <a:endParaRPr lang="en-IN"/>
          </a:p>
        </p:txBody>
      </p:sp>
    </p:spTree>
  </p:cSld>
  <p:clrMapOvr>
    <a:masterClrMapping/>
  </p:clrMapOvr>
  <p:transition spd="slow">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62AFA-4377-4EB1-9683-5C33D9ED5C39}" type="datetimeFigureOut">
              <a:rPr lang="en-US" smtClean="0"/>
              <a:pPr/>
              <a:t>4/11/2020</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152F9-A682-4B73-BFFC-F64508FB9AA2}"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ransition spd="slow">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safelincs.co.uk/fire-doors-with-30-minutes-protection-fd30/" TargetMode="External"/><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74000"/>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72101" y="5214950"/>
            <a:ext cx="3571899" cy="571504"/>
          </a:xfrm>
        </p:spPr>
        <p:txBody>
          <a:bodyPr>
            <a:noAutofit/>
          </a:bodyPr>
          <a:lstStyle/>
          <a:p>
            <a:r>
              <a:rPr lang="en-US" sz="2800"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SEHGAL FIRE DOORS</a:t>
            </a:r>
            <a:endParaRPr lang="en-IN" sz="2800" b="1" dirty="0">
              <a:solidFill>
                <a:schemeClr val="bg1"/>
              </a:solidFill>
              <a:effectLst>
                <a:outerShdw blurRad="38100" dist="38100" dir="2700000" algn="tl">
                  <a:srgbClr val="000000">
                    <a:alpha val="43137"/>
                  </a:srgbClr>
                </a:outerShdw>
              </a:effectLst>
              <a:latin typeface="Consolas" pitchFamily="49" charset="0"/>
              <a:cs typeface="Consolas" pitchFamily="49" charset="0"/>
            </a:endParaRPr>
          </a:p>
        </p:txBody>
      </p:sp>
      <p:sp>
        <p:nvSpPr>
          <p:cNvPr id="8" name="Rectangle 7"/>
          <p:cNvSpPr/>
          <p:nvPr/>
        </p:nvSpPr>
        <p:spPr>
          <a:xfrm>
            <a:off x="5929322" y="5786454"/>
            <a:ext cx="3000396" cy="769441"/>
          </a:xfrm>
          <a:prstGeom prst="rect">
            <a:avLst/>
          </a:prstGeom>
        </p:spPr>
        <p:txBody>
          <a:bodyPr wrap="square">
            <a:spAutoFit/>
          </a:bodyPr>
          <a:lstStyle/>
          <a:p>
            <a:r>
              <a:rPr lang="en-US" sz="2200" b="1"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A DOORWAY TO YOU </a:t>
            </a:r>
          </a:p>
          <a:p>
            <a:r>
              <a:rPr lang="en-US" sz="2200" b="1"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     SAFETY!</a:t>
            </a:r>
            <a:endParaRPr lang="en-IN" sz="2200" b="1" dirty="0">
              <a:solidFill>
                <a:srgbClr val="FFFF00"/>
              </a:solidFill>
              <a:effectLst>
                <a:outerShdw blurRad="38100" dist="38100" dir="2700000" algn="tl">
                  <a:srgbClr val="000000">
                    <a:alpha val="43137"/>
                  </a:srgbClr>
                </a:outerShdw>
              </a:effectLst>
              <a:latin typeface="Consolas" pitchFamily="49" charset="0"/>
              <a:cs typeface="Consolas" pitchFamily="49" charset="0"/>
            </a:endParaRPr>
          </a:p>
        </p:txBody>
      </p:sp>
      <p:pic>
        <p:nvPicPr>
          <p:cNvPr id="11" name="Picture 10" descr="fire_door_banner.jpg"/>
          <p:cNvPicPr>
            <a:picLocks noChangeAspect="1"/>
          </p:cNvPicPr>
          <p:nvPr/>
        </p:nvPicPr>
        <p:blipFill>
          <a:blip r:embed="rId3" cstate="print"/>
          <a:stretch>
            <a:fillRect/>
          </a:stretch>
        </p:blipFill>
        <p:spPr>
          <a:xfrm>
            <a:off x="-1" y="5072074"/>
            <a:ext cx="5572133" cy="1785926"/>
          </a:xfrm>
          <a:prstGeom prst="rect">
            <a:avLst/>
          </a:prstGeom>
        </p:spPr>
      </p:pic>
    </p:spTree>
  </p:cSld>
  <p:clrMapOvr>
    <a:masterClrMapping/>
  </p:clrMapOvr>
  <p:transition spd="slow" advTm="177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3000"/>
            <a:lum/>
          </a:blip>
          <a:srcRect/>
          <a:stretch>
            <a:fillRect l="7000" t="-46000" r="5000" b="-6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5286412" cy="609584"/>
          </a:xfrm>
        </p:spPr>
        <p:txBody>
          <a:bodyPr>
            <a:noAutofit/>
          </a:bodyPr>
          <a:lstStyle/>
          <a:p>
            <a:r>
              <a:rPr lang="en-IN" sz="3600" u="sng" dirty="0" smtClean="0">
                <a:solidFill>
                  <a:schemeClr val="tx1"/>
                </a:solidFill>
                <a:effectLst>
                  <a:outerShdw blurRad="38100" dist="38100" dir="2700000" algn="tl">
                    <a:srgbClr val="000000">
                      <a:alpha val="43137"/>
                    </a:srgbClr>
                  </a:outerShdw>
                </a:effectLst>
              </a:rPr>
              <a:t>Identifying Fire Doors</a:t>
            </a:r>
            <a:endParaRPr lang="en-IN" sz="3600" u="sng" dirty="0">
              <a:solidFill>
                <a:schemeClr val="tx1"/>
              </a:solidFill>
              <a:effectLst>
                <a:outerShdw blurRad="38100" dist="38100" dir="2700000" algn="tl">
                  <a:srgbClr val="000000">
                    <a:alpha val="43137"/>
                  </a:srgbClr>
                </a:outerShdw>
              </a:effectLst>
            </a:endParaRPr>
          </a:p>
        </p:txBody>
      </p:sp>
      <p:sp>
        <p:nvSpPr>
          <p:cNvPr id="4" name="Subtitle 3"/>
          <p:cNvSpPr>
            <a:spLocks noGrp="1"/>
          </p:cNvSpPr>
          <p:nvPr>
            <p:ph type="body" idx="1"/>
          </p:nvPr>
        </p:nvSpPr>
        <p:spPr>
          <a:xfrm>
            <a:off x="357158" y="1214422"/>
            <a:ext cx="8358246" cy="5286412"/>
          </a:xfrm>
        </p:spPr>
        <p:txBody>
          <a:bodyPr>
            <a:noAutofit/>
          </a:bodyPr>
          <a:lstStyle/>
          <a:p>
            <a:r>
              <a:rPr lang="en-IN" b="1" dirty="0" smtClean="0">
                <a:solidFill>
                  <a:schemeClr val="tx1"/>
                </a:solidFill>
                <a:cs typeface="Arabic Typesetting" pitchFamily="66" charset="-78"/>
              </a:rPr>
              <a:t>Manufacturers can certify fire doorsets, both for identification purposes and to guarantee their performance in a fire situation. The first step for the manufacturer is to construct a fire doorset designed to a specification that, in their opinion, will resist a fire for a specified length of time. </a:t>
            </a:r>
          </a:p>
          <a:p>
            <a:endParaRPr lang="en-IN" b="1" dirty="0" smtClean="0">
              <a:solidFill>
                <a:schemeClr val="tx1"/>
              </a:solidFill>
              <a:cs typeface="Arabic Typesetting" pitchFamily="66" charset="-78"/>
            </a:endParaRPr>
          </a:p>
          <a:p>
            <a:r>
              <a:rPr lang="en-IN" b="1" dirty="0" smtClean="0">
                <a:solidFill>
                  <a:schemeClr val="tx1"/>
                </a:solidFill>
                <a:cs typeface="Arabic Typesetting" pitchFamily="66" charset="-78"/>
              </a:rPr>
              <a:t>This doorset will then be tested by an approved fire testing centre and, if it is passed, any doorsets constructed to that specification can be considered for certification.</a:t>
            </a:r>
          </a:p>
          <a:p>
            <a:endParaRPr lang="en-IN" b="1" dirty="0" smtClean="0">
              <a:solidFill>
                <a:schemeClr val="tx1"/>
              </a:solidFill>
              <a:cs typeface="Arabic Typesetting" pitchFamily="66" charset="-78"/>
            </a:endParaRPr>
          </a:p>
          <a:p>
            <a:r>
              <a:rPr lang="en-IN" b="1" dirty="0" smtClean="0">
                <a:solidFill>
                  <a:schemeClr val="tx1"/>
                </a:solidFill>
                <a:cs typeface="Arabic Typesetting" pitchFamily="66" charset="-78"/>
              </a:rPr>
              <a:t>Once the certification is approved, each similarly constructed doorset will be identified by a label identifying the manufacturer, the date of manufacture and the designated fire rating of the door type. </a:t>
            </a:r>
          </a:p>
          <a:p>
            <a:r>
              <a:rPr lang="en-IN" b="1" dirty="0" smtClean="0">
                <a:solidFill>
                  <a:schemeClr val="tx1"/>
                </a:solidFill>
                <a:cs typeface="Arabic Typesetting" pitchFamily="66" charset="-78"/>
              </a:rPr>
              <a:t>This identification label is usually affixed to the top edge of the door. A colour-coded plug may be inserted into the door, instead of or in addition to the label.</a:t>
            </a:r>
          </a:p>
        </p:txBody>
      </p:sp>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143932" cy="642942"/>
          </a:xfrm>
        </p:spPr>
        <p:txBody>
          <a:bodyPr>
            <a:noAutofit/>
          </a:bodyPr>
          <a:lstStyle/>
          <a:p>
            <a:r>
              <a:rPr lang="en-US" sz="3600" dirty="0" smtClean="0">
                <a:solidFill>
                  <a:schemeClr val="tx1"/>
                </a:solidFill>
              </a:rPr>
              <a:t>Advantages of Steel Door's</a:t>
            </a:r>
            <a:endParaRPr lang="en-IN" sz="3600" dirty="0">
              <a:solidFill>
                <a:schemeClr val="tx1"/>
              </a:solidFill>
            </a:endParaRPr>
          </a:p>
        </p:txBody>
      </p:sp>
      <p:sp>
        <p:nvSpPr>
          <p:cNvPr id="5" name="Text Placeholder 4"/>
          <p:cNvSpPr>
            <a:spLocks noGrp="1"/>
          </p:cNvSpPr>
          <p:nvPr>
            <p:ph type="body" idx="1"/>
          </p:nvPr>
        </p:nvSpPr>
        <p:spPr>
          <a:xfrm>
            <a:off x="285720" y="928670"/>
            <a:ext cx="6000792" cy="5572164"/>
          </a:xfrm>
        </p:spPr>
        <p:txBody>
          <a:bodyPr>
            <a:noAutofit/>
          </a:bodyPr>
          <a:lstStyle/>
          <a:p>
            <a:pPr lvl="0">
              <a:buFont typeface="Arial" pitchFamily="34" charset="0"/>
              <a:buChar char="•"/>
            </a:pPr>
            <a:r>
              <a:rPr lang="en-US" b="1" dirty="0" smtClean="0">
                <a:solidFill>
                  <a:schemeClr val="tx1"/>
                </a:solidFill>
                <a:latin typeface="+mj-lt"/>
                <a:cs typeface="Arabic Typesetting" pitchFamily="66" charset="-78"/>
              </a:rPr>
              <a:t>Environmentally friendly</a:t>
            </a:r>
            <a:endParaRPr lang="en-IN" b="1" dirty="0" smtClean="0">
              <a:solidFill>
                <a:schemeClr val="tx1"/>
              </a:solidFill>
              <a:latin typeface="+mj-lt"/>
              <a:cs typeface="Arabic Typesetting" pitchFamily="66" charset="-78"/>
            </a:endParaRPr>
          </a:p>
          <a:p>
            <a:pPr lvl="0">
              <a:buFont typeface="Arial" pitchFamily="34" charset="0"/>
              <a:buChar char="•"/>
            </a:pPr>
            <a:r>
              <a:rPr lang="en-US" b="1" dirty="0" smtClean="0">
                <a:solidFill>
                  <a:schemeClr val="tx1"/>
                </a:solidFill>
                <a:latin typeface="+mj-lt"/>
                <a:cs typeface="Arabic Typesetting" pitchFamily="66" charset="-78"/>
              </a:rPr>
              <a:t>Steel is non-combustible and won’t contribute to the spread of a fire.</a:t>
            </a:r>
            <a:endParaRPr lang="en-IN" b="1" dirty="0" smtClean="0">
              <a:solidFill>
                <a:schemeClr val="tx1"/>
              </a:solidFill>
              <a:latin typeface="+mj-lt"/>
              <a:cs typeface="Arabic Typesetting" pitchFamily="66" charset="-78"/>
            </a:endParaRPr>
          </a:p>
          <a:p>
            <a:pPr lvl="0">
              <a:buFont typeface="Arial" pitchFamily="34" charset="0"/>
              <a:buChar char="•"/>
            </a:pPr>
            <a:r>
              <a:rPr lang="en-US" b="1" dirty="0" smtClean="0">
                <a:solidFill>
                  <a:schemeClr val="tx1"/>
                </a:solidFill>
                <a:latin typeface="+mj-lt"/>
                <a:cs typeface="Arabic Typesetting" pitchFamily="66" charset="-78"/>
              </a:rPr>
              <a:t>Durable and safe</a:t>
            </a:r>
            <a:endParaRPr lang="en-IN" b="1" dirty="0" smtClean="0">
              <a:solidFill>
                <a:schemeClr val="tx1"/>
              </a:solidFill>
              <a:latin typeface="+mj-lt"/>
              <a:cs typeface="Arabic Typesetting" pitchFamily="66" charset="-78"/>
            </a:endParaRPr>
          </a:p>
          <a:p>
            <a:pPr lvl="0">
              <a:buFont typeface="Arial" pitchFamily="34" charset="0"/>
              <a:buChar char="•"/>
            </a:pPr>
            <a:r>
              <a:rPr lang="en-US" b="1" dirty="0" smtClean="0">
                <a:solidFill>
                  <a:schemeClr val="tx1"/>
                </a:solidFill>
                <a:latin typeface="+mj-lt"/>
                <a:cs typeface="Arabic Typesetting" pitchFamily="66" charset="-78"/>
              </a:rPr>
              <a:t>Recyclability</a:t>
            </a:r>
            <a:endParaRPr lang="en-IN" b="1" dirty="0" smtClean="0">
              <a:solidFill>
                <a:schemeClr val="tx1"/>
              </a:solidFill>
              <a:latin typeface="+mj-lt"/>
              <a:cs typeface="Arabic Typesetting" pitchFamily="66" charset="-78"/>
            </a:endParaRPr>
          </a:p>
          <a:p>
            <a:pPr lvl="0">
              <a:buFont typeface="Arial" pitchFamily="34" charset="0"/>
              <a:buChar char="•"/>
            </a:pPr>
            <a:r>
              <a:rPr lang="en-US" b="1" dirty="0" smtClean="0">
                <a:solidFill>
                  <a:schemeClr val="tx1"/>
                </a:solidFill>
                <a:latin typeface="+mj-lt"/>
                <a:cs typeface="Arabic Typesetting" pitchFamily="66" charset="-78"/>
              </a:rPr>
              <a:t>Steel doesn’t have to be treated with pesticides, preservatives or glues, so steel door houses offer indoor air quality benefits.</a:t>
            </a:r>
            <a:endParaRPr lang="en-IN" b="1" dirty="0" smtClean="0">
              <a:solidFill>
                <a:schemeClr val="tx1"/>
              </a:solidFill>
              <a:latin typeface="+mj-lt"/>
              <a:cs typeface="Arabic Typesetting" pitchFamily="66" charset="-78"/>
            </a:endParaRPr>
          </a:p>
          <a:p>
            <a:pPr lvl="0">
              <a:buFont typeface="Arial" pitchFamily="34" charset="0"/>
              <a:buChar char="•"/>
            </a:pPr>
            <a:r>
              <a:rPr lang="en-US" b="1" dirty="0" smtClean="0">
                <a:solidFill>
                  <a:schemeClr val="tx1"/>
                </a:solidFill>
                <a:latin typeface="+mj-lt"/>
                <a:cs typeface="Arabic Typesetting" pitchFamily="66" charset="-78"/>
              </a:rPr>
              <a:t>Energy efficiency</a:t>
            </a:r>
            <a:endParaRPr lang="en-IN" b="1" dirty="0" smtClean="0">
              <a:solidFill>
                <a:schemeClr val="tx1"/>
              </a:solidFill>
              <a:latin typeface="+mj-lt"/>
              <a:cs typeface="Arabic Typesetting" pitchFamily="66" charset="-78"/>
            </a:endParaRPr>
          </a:p>
          <a:p>
            <a:pPr lvl="0">
              <a:buFont typeface="Arial" pitchFamily="34" charset="0"/>
              <a:buChar char="•"/>
            </a:pPr>
            <a:r>
              <a:rPr lang="en-US" b="1" dirty="0" smtClean="0">
                <a:solidFill>
                  <a:schemeClr val="tx1"/>
                </a:solidFill>
                <a:latin typeface="+mj-lt"/>
                <a:cs typeface="Arabic Typesetting" pitchFamily="66" charset="-78"/>
              </a:rPr>
              <a:t>Termites do more damage to homes each year than any other natural disasters. The material’s higher strength contributes to safer structures that require less maintenance and last longer.</a:t>
            </a:r>
            <a:endParaRPr lang="en-IN" b="1" dirty="0" smtClean="0">
              <a:solidFill>
                <a:schemeClr val="tx1"/>
              </a:solidFill>
              <a:latin typeface="+mj-lt"/>
              <a:cs typeface="Arabic Typesetting" pitchFamily="66" charset="-78"/>
            </a:endParaRPr>
          </a:p>
          <a:p>
            <a:pPr lvl="0">
              <a:buFont typeface="Arial" pitchFamily="34" charset="0"/>
              <a:buChar char="•"/>
            </a:pPr>
            <a:r>
              <a:rPr lang="en-US" b="1" dirty="0" smtClean="0">
                <a:solidFill>
                  <a:schemeClr val="tx1"/>
                </a:solidFill>
                <a:latin typeface="+mj-lt"/>
                <a:cs typeface="Arabic Typesetting" pitchFamily="66" charset="-78"/>
              </a:rPr>
              <a:t>Less scrap and waste (2% for steel vs. 20% for Timber)</a:t>
            </a:r>
            <a:endParaRPr lang="en-IN" b="1" dirty="0" smtClean="0">
              <a:solidFill>
                <a:schemeClr val="tx1"/>
              </a:solidFill>
              <a:latin typeface="+mj-lt"/>
              <a:cs typeface="Arabic Typesetting" pitchFamily="66" charset="-78"/>
            </a:endParaRPr>
          </a:p>
          <a:p>
            <a:pPr lvl="0">
              <a:buFont typeface="Arial" pitchFamily="34" charset="0"/>
              <a:buChar char="•"/>
            </a:pPr>
            <a:r>
              <a:rPr lang="en-US" b="1" dirty="0" smtClean="0">
                <a:solidFill>
                  <a:schemeClr val="tx1"/>
                </a:solidFill>
                <a:latin typeface="+mj-lt"/>
                <a:cs typeface="Arabic Typesetting" pitchFamily="66" charset="-78"/>
              </a:rPr>
              <a:t>Steel will not rot and is immune to termites and other insects.</a:t>
            </a:r>
            <a:endParaRPr lang="en-IN" b="1" dirty="0" smtClean="0">
              <a:solidFill>
                <a:schemeClr val="tx1"/>
              </a:solidFill>
              <a:latin typeface="+mj-lt"/>
              <a:cs typeface="Arabic Typesetting" pitchFamily="66" charset="-78"/>
            </a:endParaRPr>
          </a:p>
        </p:txBody>
      </p:sp>
      <p:pic>
        <p:nvPicPr>
          <p:cNvPr id="4" name="Picture 3" descr="04.05.15.jpg"/>
          <p:cNvPicPr>
            <a:picLocks noChangeAspect="1"/>
          </p:cNvPicPr>
          <p:nvPr/>
        </p:nvPicPr>
        <p:blipFill>
          <a:blip r:embed="rId2" cstate="print"/>
          <a:stretch>
            <a:fillRect/>
          </a:stretch>
        </p:blipFill>
        <p:spPr>
          <a:xfrm>
            <a:off x="6429388" y="428604"/>
            <a:ext cx="2500330" cy="6143668"/>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42844" y="142852"/>
            <a:ext cx="4071966" cy="500066"/>
          </a:xfrm>
        </p:spPr>
        <p:txBody>
          <a:bodyPr>
            <a:noAutofit/>
          </a:bodyPr>
          <a:lstStyle/>
          <a:p>
            <a:r>
              <a:rPr lang="en-US" sz="3200" dirty="0" smtClean="0">
                <a:solidFill>
                  <a:schemeClr val="tx1"/>
                </a:solidFill>
              </a:rPr>
              <a:t>METAL FIRE DOORS</a:t>
            </a:r>
            <a:endParaRPr lang="en-IN" sz="3200" dirty="0">
              <a:solidFill>
                <a:schemeClr val="tx1"/>
              </a:solidFill>
            </a:endParaRPr>
          </a:p>
        </p:txBody>
      </p:sp>
      <p:pic>
        <p:nvPicPr>
          <p:cNvPr id="8" name="Content Placeholder 7" descr="Cat_Page_01.jpg"/>
          <p:cNvPicPr>
            <a:picLocks noGrp="1" noChangeAspect="1"/>
          </p:cNvPicPr>
          <p:nvPr>
            <p:ph idx="1"/>
          </p:nvPr>
        </p:nvPicPr>
        <p:blipFill>
          <a:blip r:embed="rId2" cstate="print"/>
          <a:stretch>
            <a:fillRect/>
          </a:stretch>
        </p:blipFill>
        <p:spPr>
          <a:xfrm>
            <a:off x="6215074" y="857232"/>
            <a:ext cx="2714614" cy="5572165"/>
          </a:xfrm>
        </p:spPr>
      </p:pic>
      <p:sp>
        <p:nvSpPr>
          <p:cNvPr id="4" name="Subtitle 3"/>
          <p:cNvSpPr>
            <a:spLocks noGrp="1"/>
          </p:cNvSpPr>
          <p:nvPr>
            <p:ph type="body" sz="half" idx="2"/>
          </p:nvPr>
        </p:nvSpPr>
        <p:spPr/>
        <p:txBody>
          <a:bodyPr>
            <a:normAutofit/>
          </a:bodyPr>
          <a:lstStyle/>
          <a:p>
            <a:endParaRPr lang="en-US" b="1" dirty="0" smtClean="0">
              <a:solidFill>
                <a:schemeClr val="tx1"/>
              </a:solidFill>
              <a:latin typeface="Arabic Typesetting" pitchFamily="66" charset="-78"/>
              <a:cs typeface="Arabic Typesetting" pitchFamily="66" charset="-78"/>
            </a:endParaRPr>
          </a:p>
          <a:p>
            <a:endParaRPr lang="en-IN" b="1" dirty="0" smtClean="0">
              <a:solidFill>
                <a:schemeClr val="tx1"/>
              </a:solidFill>
              <a:latin typeface="Arabic Typesetting" pitchFamily="66" charset="-78"/>
              <a:cs typeface="Arabic Typesetting" pitchFamily="66" charset="-78"/>
            </a:endParaRPr>
          </a:p>
        </p:txBody>
      </p:sp>
      <p:sp>
        <p:nvSpPr>
          <p:cNvPr id="7" name="Rectangle 6"/>
          <p:cNvSpPr/>
          <p:nvPr/>
        </p:nvSpPr>
        <p:spPr>
          <a:xfrm>
            <a:off x="142844" y="671691"/>
            <a:ext cx="6000792" cy="5909310"/>
          </a:xfrm>
          <a:prstGeom prst="rect">
            <a:avLst/>
          </a:prstGeom>
        </p:spPr>
        <p:txBody>
          <a:bodyPr wrap="square">
            <a:spAutoFit/>
          </a:bodyPr>
          <a:lstStyle/>
          <a:p>
            <a:r>
              <a:rPr lang="en-IN" dirty="0" smtClean="0">
                <a:cs typeface="Arabic Typesetting" pitchFamily="66" charset="-78"/>
              </a:rPr>
              <a:t>SEHGAL DOORS where Fire Doors are manufactured to meet the life people stuck at any High Rise Building or Structure with the ability to hold or stop the spread</a:t>
            </a:r>
          </a:p>
          <a:p>
            <a:r>
              <a:rPr lang="en-IN" dirty="0" smtClean="0">
                <a:cs typeface="Arabic Typesetting" pitchFamily="66" charset="-78"/>
              </a:rPr>
              <a:t>of fire. We can proudly say that we are playing a crucial part in your everyday life &amp; at your own personal place, to keep you protected &amp; secure yet almost keeping our self invisible from all.</a:t>
            </a:r>
          </a:p>
          <a:p>
            <a:endParaRPr lang="en-US" dirty="0" smtClean="0">
              <a:cs typeface="Arabic Typesetting" pitchFamily="66" charset="-78"/>
            </a:endParaRPr>
          </a:p>
          <a:p>
            <a:r>
              <a:rPr lang="en-IN" b="1" u="sng" dirty="0" smtClean="0"/>
              <a:t>KEY FEATURES OF METAL DOORS:</a:t>
            </a:r>
            <a:endParaRPr lang="en-IN" b="1" u="sng" dirty="0" smtClean="0">
              <a:cs typeface="Arabic Typesetting" pitchFamily="66" charset="-78"/>
            </a:endParaRPr>
          </a:p>
          <a:p>
            <a:pPr>
              <a:buFont typeface="Arial" pitchFamily="34" charset="0"/>
              <a:buChar char="•"/>
            </a:pPr>
            <a:r>
              <a:rPr lang="en-IN" dirty="0" smtClean="0">
                <a:cs typeface="Arabic Typesetting" pitchFamily="66" charset="-78"/>
              </a:rPr>
              <a:t>Can be Manufactured from Mild Steel Sheet, Galvanized Sheet or Stainless Steel Sheet.</a:t>
            </a:r>
          </a:p>
          <a:p>
            <a:pPr>
              <a:buFont typeface="Arial" pitchFamily="34" charset="0"/>
              <a:buChar char="•"/>
            </a:pPr>
            <a:r>
              <a:rPr lang="en-IN" dirty="0" smtClean="0">
                <a:cs typeface="Arabic Typesetting" pitchFamily="66" charset="-78"/>
              </a:rPr>
              <a:t>Fire Ratings Available - 30, 45, 60, 90,120 minutes maximum.</a:t>
            </a:r>
          </a:p>
          <a:p>
            <a:pPr>
              <a:buFont typeface="Arial" pitchFamily="34" charset="0"/>
              <a:buChar char="•"/>
            </a:pPr>
            <a:r>
              <a:rPr lang="en-IN" dirty="0" smtClean="0">
                <a:cs typeface="Arabic Typesetting" pitchFamily="66" charset="-78"/>
              </a:rPr>
              <a:t>No welding joints and sharp edges interlocking at the stiles.</a:t>
            </a:r>
          </a:p>
          <a:p>
            <a:pPr>
              <a:buFont typeface="Arial" pitchFamily="34" charset="0"/>
              <a:buChar char="•"/>
            </a:pPr>
            <a:r>
              <a:rPr lang="en-IN" dirty="0" smtClean="0">
                <a:cs typeface="Arabic Typesetting" pitchFamily="66" charset="-78"/>
              </a:rPr>
              <a:t>Easy to install &amp; fix at site with the help of holdfast installed Door or through Dash Fastener.</a:t>
            </a:r>
          </a:p>
          <a:p>
            <a:pPr>
              <a:buFont typeface="Arial" pitchFamily="34" charset="0"/>
              <a:buChar char="•"/>
            </a:pPr>
            <a:r>
              <a:rPr lang="en-IN" dirty="0" smtClean="0">
                <a:cs typeface="Arabic Typesetting" pitchFamily="66" charset="-78"/>
              </a:rPr>
              <a:t>Final finished available with zinc phosphate storing primer, polyurethane paint or powder coated as per the client’s requirement.</a:t>
            </a:r>
          </a:p>
          <a:p>
            <a:pPr>
              <a:buFont typeface="Arial" pitchFamily="34" charset="0"/>
              <a:buChar char="•"/>
            </a:pPr>
            <a:r>
              <a:rPr lang="en-IN" dirty="0" smtClean="0">
                <a:cs typeface="Arabic Typesetting" pitchFamily="66" charset="-78"/>
              </a:rPr>
              <a:t>Tested &amp; certified by C.B.R.I Roorkee.</a:t>
            </a:r>
          </a:p>
          <a:p>
            <a:pPr>
              <a:buFont typeface="Arial" pitchFamily="34" charset="0"/>
              <a:buChar char="•"/>
            </a:pPr>
            <a:r>
              <a:rPr lang="en-IN" dirty="0" smtClean="0">
                <a:cs typeface="Arabic Typesetting" pitchFamily="66" charset="-78"/>
              </a:rPr>
              <a:t>Our Doors carry a warranty of 1 year against any manufacturing defect.</a:t>
            </a:r>
            <a:endParaRPr lang="en-IN" sz="1600" dirty="0"/>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214282" y="142852"/>
            <a:ext cx="4857784" cy="500066"/>
          </a:xfrm>
        </p:spPr>
        <p:txBody>
          <a:bodyPr>
            <a:noAutofit/>
          </a:bodyPr>
          <a:lstStyle/>
          <a:p>
            <a:r>
              <a:rPr lang="en-IN" b="1" dirty="0" smtClean="0">
                <a:solidFill>
                  <a:schemeClr val="tx1"/>
                </a:solidFill>
              </a:rPr>
              <a:t>FIRE DOOR INFILL</a:t>
            </a:r>
            <a:endParaRPr lang="en-IN" b="1" dirty="0">
              <a:solidFill>
                <a:schemeClr val="tx1"/>
              </a:solidFill>
            </a:endParaRPr>
          </a:p>
        </p:txBody>
      </p:sp>
      <p:sp>
        <p:nvSpPr>
          <p:cNvPr id="4" name="Subtitle 3"/>
          <p:cNvSpPr>
            <a:spLocks noGrp="1"/>
          </p:cNvSpPr>
          <p:nvPr>
            <p:ph idx="1"/>
          </p:nvPr>
        </p:nvSpPr>
        <p:spPr>
          <a:xfrm>
            <a:off x="285720" y="1071546"/>
            <a:ext cx="8501122" cy="5572164"/>
          </a:xfrm>
        </p:spPr>
        <p:txBody>
          <a:bodyPr>
            <a:normAutofit/>
          </a:bodyPr>
          <a:lstStyle/>
          <a:p>
            <a:endParaRPr lang="en-US" b="1" dirty="0" smtClean="0">
              <a:solidFill>
                <a:schemeClr val="tx1"/>
              </a:solidFill>
              <a:latin typeface="Arabic Typesetting" pitchFamily="66" charset="-78"/>
              <a:cs typeface="Arabic Typesetting" pitchFamily="66" charset="-78"/>
            </a:endParaRPr>
          </a:p>
          <a:p>
            <a:endParaRPr lang="en-IN" b="1" dirty="0" smtClean="0">
              <a:solidFill>
                <a:schemeClr val="tx1"/>
              </a:solidFill>
              <a:latin typeface="Arabic Typesetting" pitchFamily="66" charset="-78"/>
              <a:cs typeface="Arabic Typesetting" pitchFamily="66" charset="-78"/>
            </a:endParaRPr>
          </a:p>
        </p:txBody>
      </p:sp>
      <p:sp>
        <p:nvSpPr>
          <p:cNvPr id="10" name="Rectangle 9"/>
          <p:cNvSpPr/>
          <p:nvPr/>
        </p:nvSpPr>
        <p:spPr>
          <a:xfrm>
            <a:off x="214282" y="785794"/>
            <a:ext cx="6000792" cy="5632311"/>
          </a:xfrm>
          <a:prstGeom prst="rect">
            <a:avLst/>
          </a:prstGeom>
        </p:spPr>
        <p:txBody>
          <a:bodyPr wrap="square">
            <a:spAutoFit/>
          </a:bodyPr>
          <a:lstStyle/>
          <a:p>
            <a:r>
              <a:rPr lang="en-IN" sz="1600" b="1" dirty="0" smtClean="0">
                <a:latin typeface="+mj-lt"/>
                <a:cs typeface="Arabic Typesetting" pitchFamily="66" charset="-78"/>
              </a:rPr>
              <a:t>Ceramic wool/ Rock wool : </a:t>
            </a:r>
            <a:r>
              <a:rPr lang="en-IN" sz="1500" dirty="0" smtClean="0">
                <a:latin typeface="+mj-lt"/>
                <a:cs typeface="Arabic Typesetting" pitchFamily="66" charset="-78"/>
              </a:rPr>
              <a:t>Paper with its unique properties  enhances the structural integrity of the door with minimal additional weight to the door. The final finish on the door is predominantly dependent on the quality of the honeycomb Kraft and the glue which is used to get the flat surface. This infill material invariably has high crushing strength leading to impact resistance. The quality and consistent flat surface achieved because of the infill material is exceptional to the material and</a:t>
            </a:r>
          </a:p>
          <a:p>
            <a:r>
              <a:rPr lang="en-IN" sz="1500" dirty="0" smtClean="0">
                <a:latin typeface="+mj-lt"/>
                <a:cs typeface="Arabic Typesetting" pitchFamily="66" charset="-78"/>
              </a:rPr>
              <a:t>design of the doors.</a:t>
            </a:r>
          </a:p>
          <a:p>
            <a:endParaRPr lang="en-US" sz="1500" dirty="0" smtClean="0">
              <a:latin typeface="+mj-lt"/>
              <a:cs typeface="Arabic Typesetting" pitchFamily="66" charset="-78"/>
            </a:endParaRPr>
          </a:p>
          <a:p>
            <a:r>
              <a:rPr lang="en-IN" sz="1600" b="1" dirty="0" smtClean="0">
                <a:latin typeface="+mj-lt"/>
                <a:cs typeface="Arabic Typesetting" pitchFamily="66" charset="-78"/>
              </a:rPr>
              <a:t>Steel stiffened doors : </a:t>
            </a:r>
            <a:r>
              <a:rPr lang="en-IN" sz="1500" dirty="0" smtClean="0">
                <a:latin typeface="+mj-lt"/>
                <a:cs typeface="Arabic Typesetting" pitchFamily="66" charset="-78"/>
              </a:rPr>
              <a:t>Used for exterior applications, these doors are known for their rigidity and are available in varying strength and quality while the thickness of the stiffeners can vary. We offer stiffeners of 20 gauge galvanized steel. Spacing</a:t>
            </a:r>
          </a:p>
          <a:p>
            <a:r>
              <a:rPr lang="en-IN" sz="1500" dirty="0" smtClean="0">
                <a:latin typeface="+mj-lt"/>
                <a:cs typeface="Arabic Typesetting" pitchFamily="66" charset="-78"/>
              </a:rPr>
              <a:t>between stiffeners may vary from 4" to 6". They are welded to each other at the top and bottom and to the inside door skin. The cavities are filled with special core. For temperature rise doors, all cavities are filled with mineral rock wool.</a:t>
            </a:r>
          </a:p>
          <a:p>
            <a:endParaRPr lang="en-US" sz="1500" dirty="0" smtClean="0">
              <a:latin typeface="+mj-lt"/>
              <a:cs typeface="Arabic Typesetting" pitchFamily="66" charset="-78"/>
            </a:endParaRPr>
          </a:p>
          <a:p>
            <a:r>
              <a:rPr lang="en-IN" sz="1600" b="1" dirty="0" smtClean="0">
                <a:latin typeface="+mj-lt"/>
                <a:cs typeface="Arabic Typesetting" pitchFamily="66" charset="-78"/>
              </a:rPr>
              <a:t>Polyurethane foam:  </a:t>
            </a:r>
            <a:r>
              <a:rPr lang="en-IN" sz="1500" dirty="0" smtClean="0">
                <a:latin typeface="+mj-lt"/>
                <a:cs typeface="Arabic Typesetting" pitchFamily="66" charset="-78"/>
              </a:rPr>
              <a:t>It is used as an insulator and provides complete surface support, impact resistance and exceptional thermal resistance. It offers the lowest “ ” value (approx. 0.09) and the highest “ ” factor (approx. 11.1). This core has certain</a:t>
            </a:r>
          </a:p>
          <a:p>
            <a:r>
              <a:rPr lang="en-IN" sz="1500" dirty="0" smtClean="0">
                <a:latin typeface="+mj-lt"/>
                <a:cs typeface="Arabic Typesetting" pitchFamily="66" charset="-78"/>
              </a:rPr>
              <a:t>limitations on application and fire rating of the door. Not recommended for use on BS / IS fire Doors.</a:t>
            </a:r>
            <a:endParaRPr lang="en-IN" sz="1500" dirty="0">
              <a:latin typeface="+mj-lt"/>
              <a:cs typeface="Arabic Typesetting" pitchFamily="66" charset="-78"/>
            </a:endParaRPr>
          </a:p>
        </p:txBody>
      </p:sp>
      <p:pic>
        <p:nvPicPr>
          <p:cNvPr id="6" name="Picture 5" descr="376085740_928.JPG"/>
          <p:cNvPicPr>
            <a:picLocks noChangeAspect="1"/>
          </p:cNvPicPr>
          <p:nvPr/>
        </p:nvPicPr>
        <p:blipFill>
          <a:blip r:embed="rId2" cstate="print"/>
          <a:stretch>
            <a:fillRect/>
          </a:stretch>
        </p:blipFill>
        <p:spPr>
          <a:xfrm>
            <a:off x="6215074" y="928670"/>
            <a:ext cx="2667660" cy="1783998"/>
          </a:xfrm>
          <a:prstGeom prst="rect">
            <a:avLst/>
          </a:prstGeom>
        </p:spPr>
      </p:pic>
      <p:pic>
        <p:nvPicPr>
          <p:cNvPr id="8" name="Picture 7" descr="Cat_Page_10.jpg"/>
          <p:cNvPicPr>
            <a:picLocks noChangeAspect="1"/>
          </p:cNvPicPr>
          <p:nvPr/>
        </p:nvPicPr>
        <p:blipFill>
          <a:blip r:embed="rId3" cstate="print"/>
          <a:stretch>
            <a:fillRect/>
          </a:stretch>
        </p:blipFill>
        <p:spPr>
          <a:xfrm>
            <a:off x="6215074" y="4857760"/>
            <a:ext cx="2571768" cy="1714512"/>
          </a:xfrm>
          <a:prstGeom prst="rect">
            <a:avLst/>
          </a:prstGeom>
        </p:spPr>
      </p:pic>
      <p:pic>
        <p:nvPicPr>
          <p:cNvPr id="11" name="Picture 10" descr="steel stiffner.jpg"/>
          <p:cNvPicPr>
            <a:picLocks noChangeAspect="1"/>
          </p:cNvPicPr>
          <p:nvPr/>
        </p:nvPicPr>
        <p:blipFill>
          <a:blip r:embed="rId4" cstate="print"/>
          <a:stretch>
            <a:fillRect/>
          </a:stretch>
        </p:blipFill>
        <p:spPr>
          <a:xfrm>
            <a:off x="6215074" y="3000372"/>
            <a:ext cx="2643206" cy="1601492"/>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8000"/>
            <a:lum/>
          </a:blip>
          <a:srcRect/>
          <a:stretch>
            <a:fillRect/>
          </a:stretch>
        </a:blip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214282" y="285728"/>
          <a:ext cx="8643998" cy="6453119"/>
        </p:xfrm>
        <a:graphic>
          <a:graphicData uri="http://schemas.openxmlformats.org/drawingml/2006/table">
            <a:tbl>
              <a:tblPr firstRow="1" bandRow="1">
                <a:tableStyleId>{5940675A-B579-460E-94D1-54222C63F5DA}</a:tableStyleId>
              </a:tblPr>
              <a:tblGrid>
                <a:gridCol w="571504"/>
                <a:gridCol w="4357718"/>
                <a:gridCol w="3714776"/>
              </a:tblGrid>
              <a:tr h="215283">
                <a:tc>
                  <a:txBody>
                    <a:bodyPr/>
                    <a:lstStyle/>
                    <a:p>
                      <a:pPr algn="ctr">
                        <a:lnSpc>
                          <a:spcPct val="115000"/>
                        </a:lnSpc>
                        <a:spcAft>
                          <a:spcPts val="0"/>
                        </a:spcAft>
                      </a:pPr>
                      <a:r>
                        <a:rPr lang="en-IN" sz="1200" dirty="0">
                          <a:highlight>
                            <a:srgbClr val="FFFF00"/>
                          </a:highlight>
                        </a:rPr>
                        <a:t>S.no</a:t>
                      </a:r>
                      <a:endParaRPr lang="en-IN" sz="1100" dirty="0">
                        <a:solidFill>
                          <a:schemeClr val="tx1"/>
                        </a:solidFill>
                        <a:latin typeface="Calibri"/>
                        <a:ea typeface="Calibri"/>
                        <a:cs typeface="Mangal"/>
                      </a:endParaRPr>
                    </a:p>
                  </a:txBody>
                  <a:tcPr marL="68580" marR="68580" marT="0" marB="0" anchor="ctr"/>
                </a:tc>
                <a:tc>
                  <a:txBody>
                    <a:bodyPr/>
                    <a:lstStyle/>
                    <a:p>
                      <a:pPr algn="ctr">
                        <a:lnSpc>
                          <a:spcPct val="115000"/>
                        </a:lnSpc>
                        <a:spcAft>
                          <a:spcPts val="0"/>
                        </a:spcAft>
                      </a:pPr>
                      <a:r>
                        <a:rPr lang="en-IN" sz="1200" dirty="0">
                          <a:highlight>
                            <a:srgbClr val="FFFF00"/>
                          </a:highlight>
                        </a:rPr>
                        <a:t>Wooden Fire doors</a:t>
                      </a:r>
                      <a:endParaRPr lang="en-IN" sz="1100" dirty="0">
                        <a:solidFill>
                          <a:schemeClr val="tx1"/>
                        </a:solidFill>
                        <a:latin typeface="Calibri"/>
                        <a:ea typeface="Calibri"/>
                        <a:cs typeface="Mangal"/>
                      </a:endParaRPr>
                    </a:p>
                  </a:txBody>
                  <a:tcPr marL="68580" marR="68580" marT="0" marB="0" anchor="ctr"/>
                </a:tc>
                <a:tc>
                  <a:txBody>
                    <a:bodyPr/>
                    <a:lstStyle/>
                    <a:p>
                      <a:pPr algn="ctr">
                        <a:lnSpc>
                          <a:spcPct val="115000"/>
                        </a:lnSpc>
                        <a:spcAft>
                          <a:spcPts val="0"/>
                        </a:spcAft>
                      </a:pPr>
                      <a:r>
                        <a:rPr lang="en-IN" sz="1200" dirty="0">
                          <a:highlight>
                            <a:srgbClr val="FFFF00"/>
                          </a:highlight>
                        </a:rPr>
                        <a:t>Hollow Metal Fire Doors</a:t>
                      </a:r>
                      <a:endParaRPr lang="en-IN" sz="1100" dirty="0">
                        <a:solidFill>
                          <a:schemeClr val="tx1"/>
                        </a:solidFill>
                        <a:latin typeface="Calibri"/>
                        <a:ea typeface="Calibri"/>
                        <a:cs typeface="Mangal"/>
                      </a:endParaRPr>
                    </a:p>
                  </a:txBody>
                  <a:tcPr marL="68580" marR="68580" marT="0" marB="0" anchor="ctr"/>
                </a:tc>
              </a:tr>
              <a:tr h="487958">
                <a:tc>
                  <a:txBody>
                    <a:bodyPr/>
                    <a:lstStyle/>
                    <a:p>
                      <a:pPr algn="ctr">
                        <a:lnSpc>
                          <a:spcPct val="115000"/>
                        </a:lnSpc>
                        <a:spcAft>
                          <a:spcPts val="0"/>
                        </a:spcAft>
                      </a:pPr>
                      <a:r>
                        <a:rPr lang="en-IN" sz="1250" b="1" dirty="0"/>
                        <a:t>1</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Wooden fire rated doors are not recommended for fire ratings of 60minutes and above as per the international standard also.</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Hollow metal fire doors are used where ever the fire rating required is more than one hour.</a:t>
                      </a:r>
                      <a:endParaRPr lang="en-IN" sz="1250" b="1" dirty="0">
                        <a:latin typeface="Calibri"/>
                        <a:ea typeface="Calibri"/>
                        <a:cs typeface="Mangal"/>
                      </a:endParaRPr>
                    </a:p>
                  </a:txBody>
                  <a:tcPr marL="68580" marR="68580" marT="0" marB="0" anchor="ctr"/>
                </a:tc>
              </a:tr>
              <a:tr h="861131">
                <a:tc>
                  <a:txBody>
                    <a:bodyPr/>
                    <a:lstStyle/>
                    <a:p>
                      <a:pPr algn="ctr">
                        <a:lnSpc>
                          <a:spcPct val="115000"/>
                        </a:lnSpc>
                        <a:spcAft>
                          <a:spcPts val="0"/>
                        </a:spcAft>
                      </a:pPr>
                      <a:r>
                        <a:rPr lang="en-IN" sz="1250" b="1" dirty="0"/>
                        <a:t>2</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For all wooden fire doors the provision for door hardware has to be factory finished and fitted as a assembly to ensure the required rating and guarantees. However it is not followed in our working conditions and left to the installer at site.</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All provision is factory prepped and consistent throughout the building.</a:t>
                      </a:r>
                      <a:endParaRPr lang="en-IN" sz="1250" b="1" dirty="0">
                        <a:latin typeface="Calibri"/>
                        <a:ea typeface="Calibri"/>
                        <a:cs typeface="Mangal"/>
                      </a:endParaRPr>
                    </a:p>
                  </a:txBody>
                  <a:tcPr marL="68580" marR="68580" marT="0" marB="0" anchor="ctr"/>
                </a:tc>
              </a:tr>
              <a:tr h="215283">
                <a:tc>
                  <a:txBody>
                    <a:bodyPr/>
                    <a:lstStyle/>
                    <a:p>
                      <a:pPr algn="ctr">
                        <a:lnSpc>
                          <a:spcPct val="115000"/>
                        </a:lnSpc>
                        <a:spcAft>
                          <a:spcPts val="0"/>
                        </a:spcAft>
                      </a:pPr>
                      <a:r>
                        <a:rPr lang="en-IN" sz="1250" b="1" dirty="0"/>
                        <a:t>3</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The minimum door thickness recommended is 60mm.</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The minimum door thickness is 44mm.</a:t>
                      </a:r>
                      <a:endParaRPr lang="en-IN" sz="1250" b="1" dirty="0">
                        <a:latin typeface="Calibri"/>
                        <a:ea typeface="Calibri"/>
                        <a:cs typeface="Mangal"/>
                      </a:endParaRPr>
                    </a:p>
                  </a:txBody>
                  <a:tcPr marL="68580" marR="68580" marT="0" marB="0" anchor="ctr"/>
                </a:tc>
              </a:tr>
              <a:tr h="487958">
                <a:tc>
                  <a:txBody>
                    <a:bodyPr/>
                    <a:lstStyle/>
                    <a:p>
                      <a:pPr algn="ctr">
                        <a:lnSpc>
                          <a:spcPct val="115000"/>
                        </a:lnSpc>
                        <a:spcAft>
                          <a:spcPts val="0"/>
                        </a:spcAft>
                      </a:pPr>
                      <a:r>
                        <a:rPr lang="en-IN" sz="1250" b="1" dirty="0"/>
                        <a:t>4</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Requires high level of maintenance as the wood being an organic material always tends to contraction and expansion.</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Tested and proven for all kind of usage and application in different climatic conditions.</a:t>
                      </a:r>
                      <a:endParaRPr lang="en-IN" sz="1250" b="1" dirty="0">
                        <a:latin typeface="Calibri"/>
                        <a:ea typeface="Calibri"/>
                        <a:cs typeface="Mangal"/>
                      </a:endParaRPr>
                    </a:p>
                  </a:txBody>
                  <a:tcPr marL="68580" marR="68580" marT="0" marB="0" anchor="ctr"/>
                </a:tc>
              </a:tr>
              <a:tr h="661345">
                <a:tc>
                  <a:txBody>
                    <a:bodyPr/>
                    <a:lstStyle/>
                    <a:p>
                      <a:pPr algn="ctr">
                        <a:lnSpc>
                          <a:spcPct val="115000"/>
                        </a:lnSpc>
                        <a:spcAft>
                          <a:spcPts val="0"/>
                        </a:spcAft>
                      </a:pPr>
                      <a:r>
                        <a:rPr lang="en-IN" sz="1250" b="1" dirty="0"/>
                        <a:t>5</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The wooden fire rated requires intumescent seals and fire retardant paints as a protection material.</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Hollow metal fire door does not require any intumescent seals as the product test criteria because of the material being steel.</a:t>
                      </a:r>
                      <a:endParaRPr lang="en-IN" sz="1250" b="1" dirty="0">
                        <a:latin typeface="Calibri"/>
                        <a:ea typeface="Calibri"/>
                        <a:cs typeface="Mangal"/>
                      </a:endParaRPr>
                    </a:p>
                  </a:txBody>
                  <a:tcPr marL="68580" marR="68580" marT="0" marB="0" anchor="ctr"/>
                </a:tc>
              </a:tr>
              <a:tr h="430565">
                <a:tc>
                  <a:txBody>
                    <a:bodyPr/>
                    <a:lstStyle/>
                    <a:p>
                      <a:pPr algn="ctr">
                        <a:lnSpc>
                          <a:spcPct val="115000"/>
                        </a:lnSpc>
                        <a:spcAft>
                          <a:spcPts val="0"/>
                        </a:spcAft>
                      </a:pPr>
                      <a:r>
                        <a:rPr lang="en-IN" sz="1250" b="1" dirty="0"/>
                        <a:t>6</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The quality of wood may not be consistent throughout the building and hence the relevant performance.</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The consistency on the material is assured as the base material is steel.</a:t>
                      </a:r>
                      <a:endParaRPr lang="en-IN" sz="1250" b="1" dirty="0">
                        <a:latin typeface="Calibri"/>
                        <a:ea typeface="Calibri"/>
                        <a:cs typeface="Mangal"/>
                      </a:endParaRPr>
                    </a:p>
                  </a:txBody>
                  <a:tcPr marL="68580" marR="68580" marT="0" marB="0" anchor="ctr"/>
                </a:tc>
              </a:tr>
              <a:tr h="513626">
                <a:tc>
                  <a:txBody>
                    <a:bodyPr/>
                    <a:lstStyle/>
                    <a:p>
                      <a:pPr algn="ctr">
                        <a:lnSpc>
                          <a:spcPct val="115000"/>
                        </a:lnSpc>
                        <a:spcAft>
                          <a:spcPts val="0"/>
                        </a:spcAft>
                      </a:pPr>
                      <a:r>
                        <a:rPr lang="en-IN" sz="1250" b="1" dirty="0"/>
                        <a:t>7</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Can generate Toxic gases if the core or the surface material is not appropriate.</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A hollow metal door does not emit any gases or smoke, but seals the gaps because of the expansion of the door.</a:t>
                      </a:r>
                      <a:endParaRPr lang="en-IN" sz="1250" b="1" dirty="0">
                        <a:latin typeface="Calibri"/>
                        <a:ea typeface="Calibri"/>
                        <a:cs typeface="Mangal"/>
                      </a:endParaRPr>
                    </a:p>
                  </a:txBody>
                  <a:tcPr marL="68580" marR="68580" marT="0" marB="0" anchor="ctr"/>
                </a:tc>
              </a:tr>
              <a:tr h="430565">
                <a:tc>
                  <a:txBody>
                    <a:bodyPr/>
                    <a:lstStyle/>
                    <a:p>
                      <a:pPr algn="ctr">
                        <a:lnSpc>
                          <a:spcPct val="115000"/>
                        </a:lnSpc>
                        <a:spcAft>
                          <a:spcPts val="0"/>
                        </a:spcAft>
                      </a:pPr>
                      <a:r>
                        <a:rPr lang="en-IN" sz="1250" b="1" dirty="0"/>
                        <a:t>8</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Wooden fire rated doors are not consistent on performance and hence the core used plays a vital role.</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Hollow metal fire doors are design oriented and are not infill specific.</a:t>
                      </a:r>
                      <a:endParaRPr lang="en-IN" sz="1250" b="1" dirty="0">
                        <a:latin typeface="Calibri"/>
                        <a:ea typeface="Calibri"/>
                        <a:cs typeface="Mangal"/>
                      </a:endParaRPr>
                    </a:p>
                  </a:txBody>
                  <a:tcPr marL="68580" marR="68580" marT="0" marB="0" anchor="ctr"/>
                </a:tc>
              </a:tr>
              <a:tr h="508783">
                <a:tc>
                  <a:txBody>
                    <a:bodyPr/>
                    <a:lstStyle/>
                    <a:p>
                      <a:pPr algn="ctr">
                        <a:lnSpc>
                          <a:spcPct val="115000"/>
                        </a:lnSpc>
                        <a:spcAft>
                          <a:spcPts val="0"/>
                        </a:spcAft>
                      </a:pPr>
                      <a:r>
                        <a:rPr lang="en-IN" sz="1250" b="1" dirty="0"/>
                        <a:t>9</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There are limitations on door sizes and vision glass as the rating goes beyond 60minutes.</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There is no limitation on the door widths and heights. Vision glass can be supplied within the test parameters.</a:t>
                      </a:r>
                      <a:endParaRPr lang="en-IN" sz="1250" b="1" dirty="0">
                        <a:latin typeface="Calibri"/>
                        <a:ea typeface="Calibri"/>
                        <a:cs typeface="Mangal"/>
                      </a:endParaRPr>
                    </a:p>
                  </a:txBody>
                  <a:tcPr marL="68580" marR="68580" marT="0" marB="0" anchor="ctr"/>
                </a:tc>
              </a:tr>
              <a:tr h="645848">
                <a:tc>
                  <a:txBody>
                    <a:bodyPr/>
                    <a:lstStyle/>
                    <a:p>
                      <a:pPr algn="ctr">
                        <a:lnSpc>
                          <a:spcPct val="115000"/>
                        </a:lnSpc>
                        <a:spcAft>
                          <a:spcPts val="0"/>
                        </a:spcAft>
                      </a:pPr>
                      <a:r>
                        <a:rPr lang="en-IN" sz="1250" b="1" dirty="0"/>
                        <a:t>10</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All hardware provisions need to be protected with intumescent strips as the material rigidity is lost due to cut-outs on the door leaf.</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The same is not relevant in the case of steel doors.</a:t>
                      </a:r>
                      <a:endParaRPr lang="en-IN" sz="1250" b="1" dirty="0">
                        <a:latin typeface="Calibri"/>
                        <a:ea typeface="Calibri"/>
                        <a:cs typeface="Mangal"/>
                      </a:endParaRPr>
                    </a:p>
                  </a:txBody>
                  <a:tcPr marL="68580" marR="68580" marT="0" marB="0" anchor="ctr"/>
                </a:tc>
              </a:tr>
              <a:tr h="430565">
                <a:tc>
                  <a:txBody>
                    <a:bodyPr/>
                    <a:lstStyle/>
                    <a:p>
                      <a:pPr algn="ctr">
                        <a:lnSpc>
                          <a:spcPct val="115000"/>
                        </a:lnSpc>
                        <a:spcAft>
                          <a:spcPts val="0"/>
                        </a:spcAft>
                      </a:pPr>
                      <a:r>
                        <a:rPr lang="en-IN" sz="1250" b="1" dirty="0"/>
                        <a:t>11</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True wooden fire doors are very expensive because of the core.</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When compared to wooden fire doors it is economical and cost effective.</a:t>
                      </a:r>
                      <a:endParaRPr lang="en-IN" sz="1250" b="1" dirty="0">
                        <a:latin typeface="Calibri"/>
                        <a:ea typeface="Calibri"/>
                        <a:cs typeface="Mangal"/>
                      </a:endParaRPr>
                    </a:p>
                  </a:txBody>
                  <a:tcPr marL="68580" marR="68580" marT="0" marB="0" anchor="ctr"/>
                </a:tc>
              </a:tr>
              <a:tr h="215283">
                <a:tc>
                  <a:txBody>
                    <a:bodyPr/>
                    <a:lstStyle/>
                    <a:p>
                      <a:pPr algn="ctr">
                        <a:lnSpc>
                          <a:spcPct val="115000"/>
                        </a:lnSpc>
                        <a:spcAft>
                          <a:spcPts val="0"/>
                        </a:spcAft>
                      </a:pPr>
                      <a:r>
                        <a:rPr lang="en-IN" sz="1250" b="1" dirty="0"/>
                        <a:t>12</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Limited finishes.</a:t>
                      </a:r>
                      <a:endParaRPr lang="en-IN" sz="1250" b="1" dirty="0">
                        <a:latin typeface="Calibri"/>
                        <a:ea typeface="Calibri"/>
                        <a:cs typeface="Mangal"/>
                      </a:endParaRPr>
                    </a:p>
                  </a:txBody>
                  <a:tcPr marL="68580" marR="68580" marT="0" marB="0" anchor="ctr"/>
                </a:tc>
                <a:tc>
                  <a:txBody>
                    <a:bodyPr/>
                    <a:lstStyle/>
                    <a:p>
                      <a:pPr>
                        <a:lnSpc>
                          <a:spcPct val="115000"/>
                        </a:lnSpc>
                        <a:spcAft>
                          <a:spcPts val="0"/>
                        </a:spcAft>
                      </a:pPr>
                      <a:r>
                        <a:rPr lang="en-IN" sz="1250" b="1" dirty="0"/>
                        <a:t>Can offer any finish or RAL colour.</a:t>
                      </a:r>
                      <a:endParaRPr lang="en-IN" sz="1250" b="1" dirty="0">
                        <a:latin typeface="Calibri"/>
                        <a:ea typeface="Calibri"/>
                        <a:cs typeface="Mangal"/>
                      </a:endParaRPr>
                    </a:p>
                  </a:txBody>
                  <a:tcPr marL="68580" marR="68580" marT="0" marB="0" anchor="ctr"/>
                </a:tc>
              </a:tr>
            </a:tbl>
          </a:graphicData>
        </a:graphic>
      </p:graphicFrame>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at_Page_22.jpg"/>
          <p:cNvPicPr>
            <a:picLocks noChangeAspect="1"/>
          </p:cNvPicPr>
          <p:nvPr/>
        </p:nvPicPr>
        <p:blipFill>
          <a:blip r:embed="rId2" cstate="print"/>
          <a:stretch>
            <a:fillRect/>
          </a:stretch>
        </p:blipFill>
        <p:spPr>
          <a:xfrm>
            <a:off x="285720" y="214290"/>
            <a:ext cx="8572560" cy="6358977"/>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1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357166"/>
            <a:ext cx="3786214" cy="571504"/>
          </a:xfrm>
        </p:spPr>
        <p:txBody>
          <a:bodyPr>
            <a:noAutofit/>
          </a:bodyPr>
          <a:lstStyle/>
          <a:p>
            <a:r>
              <a:rPr lang="en-US" sz="3600" dirty="0" smtClean="0">
                <a:solidFill>
                  <a:schemeClr val="tx1"/>
                </a:solidFill>
              </a:rPr>
              <a:t>GLAZED RATED FIRE DOOR</a:t>
            </a:r>
            <a:endParaRPr lang="en-IN" sz="3600" dirty="0">
              <a:solidFill>
                <a:schemeClr val="tx1"/>
              </a:solidFill>
            </a:endParaRPr>
          </a:p>
        </p:txBody>
      </p:sp>
      <p:sp>
        <p:nvSpPr>
          <p:cNvPr id="4" name="Subtitle 3"/>
          <p:cNvSpPr>
            <a:spLocks noGrp="1"/>
          </p:cNvSpPr>
          <p:nvPr>
            <p:ph type="body" idx="1"/>
          </p:nvPr>
        </p:nvSpPr>
        <p:spPr>
          <a:xfrm>
            <a:off x="214282" y="1571612"/>
            <a:ext cx="8715436" cy="4929222"/>
          </a:xfrm>
        </p:spPr>
        <p:txBody>
          <a:bodyPr>
            <a:noAutofit/>
          </a:bodyPr>
          <a:lstStyle/>
          <a:p>
            <a:r>
              <a:rPr lang="en-IN" sz="1500" dirty="0" smtClean="0">
                <a:solidFill>
                  <a:schemeClr val="tx1"/>
                </a:solidFill>
                <a:cs typeface="Arabic Typesetting" pitchFamily="66" charset="-78"/>
              </a:rPr>
              <a:t>Providing fire resistant door frame of section 143 x 57mm having built in rebate made out of 16 SWG G.I sheet (zinc coating not less than 120 gm/Sqm) duly filled with vermiculite based concrete mix, suitable for mounting 60 min fire rated door shutters. The frame is fitted with intumescent fire seal strip of size 10x4mm (minimum) all-round the frame &amp; fixing with dash fasteners of approved size &amp; make, including applying a coat of approved brand fire resistant primer etc. complete as per direction of Engineer-in-charge (Dash fasteners to be paid separately)</a:t>
            </a:r>
          </a:p>
          <a:p>
            <a:r>
              <a:rPr lang="en-IN" sz="1500" dirty="0" smtClean="0">
                <a:solidFill>
                  <a:schemeClr val="tx1"/>
                </a:solidFill>
                <a:cs typeface="Arabic Typesetting" pitchFamily="66" charset="-78"/>
              </a:rPr>
              <a:t>Providing 50 mm thick glazed fire resistant door shutters of 60 min fire rating conforming to IS:3614 (Part - II), tested &amp; certified as per laboratory approved by Engineer-in-charge, with suitable mounting on door frame, consisting of vertical styles, lock rail, top rail, 100 mm wide, bottom rail 200 mm wide, made out of 16 SWG G.I sheet (Zinc coating not less than 120 gm/m2) dully filled FR insulation material with necessary stainless steel ball bearing hinges of approved make , including applying a coat of approved fire resistant primer etc. complete as per direction of Engineer-in-charge (panelling to be paid separately.)</a:t>
            </a:r>
          </a:p>
          <a:p>
            <a:r>
              <a:rPr lang="en-IN" sz="1500" dirty="0" smtClean="0">
                <a:solidFill>
                  <a:schemeClr val="tx1"/>
                </a:solidFill>
                <a:cs typeface="Arabic Typesetting" pitchFamily="66" charset="-78"/>
              </a:rPr>
              <a:t>Providing glazing in fire resistant door shutters, fixed panels, ventilators &amp; partitions etc., with GI beading of appropriate size, made out of 20 SWG G.I sheet (zinc coating not less than 120 gm/m2). Fire resistant sealant, including applying a coat of approved fire resistant primer on GI Beading etc., complete all as per direction of Engineer-in-charge.</a:t>
            </a:r>
          </a:p>
          <a:p>
            <a:r>
              <a:rPr lang="en-IN" sz="1500" dirty="0" smtClean="0">
                <a:solidFill>
                  <a:schemeClr val="tx1"/>
                </a:solidFill>
                <a:cs typeface="Arabic Typesetting" pitchFamily="66" charset="-78"/>
              </a:rPr>
              <a:t>With clear fire resistant glass panes 6mm thick of approved brand, having minimum 60 min fire resistance.</a:t>
            </a:r>
          </a:p>
          <a:p>
            <a:r>
              <a:rPr lang="en-IN" sz="1500" dirty="0" smtClean="0">
                <a:solidFill>
                  <a:schemeClr val="tx1"/>
                </a:solidFill>
                <a:cs typeface="Arabic Typesetting" pitchFamily="66" charset="-78"/>
              </a:rPr>
              <a:t>Providing panic bar/latch (Double point) fitted with a single body, Trim latch &amp; lock on back side of the Panic Latch of reputed brand and manufacture to the approved by the Engineer-in-charge all complete.</a:t>
            </a:r>
          </a:p>
        </p:txBody>
      </p:sp>
      <p:pic>
        <p:nvPicPr>
          <p:cNvPr id="9" name="Picture 8" descr="6.jpg"/>
          <p:cNvPicPr>
            <a:picLocks noChangeAspect="1"/>
          </p:cNvPicPr>
          <p:nvPr/>
        </p:nvPicPr>
        <p:blipFill>
          <a:blip r:embed="rId3" cstate="print"/>
          <a:stretch>
            <a:fillRect/>
          </a:stretch>
        </p:blipFill>
        <p:spPr>
          <a:xfrm>
            <a:off x="3286116" y="285728"/>
            <a:ext cx="5728472" cy="1444998"/>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42852"/>
            <a:ext cx="8643998" cy="681021"/>
          </a:xfrm>
        </p:spPr>
        <p:txBody>
          <a:bodyPr>
            <a:noAutofit/>
          </a:bodyPr>
          <a:lstStyle/>
          <a:p>
            <a:r>
              <a:rPr lang="en-US" sz="3600" b="1" u="sng" dirty="0" smtClean="0"/>
              <a:t>POWDER COATING AS PER IS: 13871 (1993)</a:t>
            </a:r>
            <a:endParaRPr lang="en-IN" sz="3600" dirty="0">
              <a:solidFill>
                <a:schemeClr val="bg2">
                  <a:lumMod val="10000"/>
                </a:schemeClr>
              </a:solidFill>
            </a:endParaRPr>
          </a:p>
        </p:txBody>
      </p:sp>
      <p:sp>
        <p:nvSpPr>
          <p:cNvPr id="4" name="Subtitle 3"/>
          <p:cNvSpPr>
            <a:spLocks noGrp="1"/>
          </p:cNvSpPr>
          <p:nvPr>
            <p:ph type="subTitle" idx="1"/>
          </p:nvPr>
        </p:nvSpPr>
        <p:spPr>
          <a:xfrm>
            <a:off x="214282" y="928670"/>
            <a:ext cx="8715436" cy="5643602"/>
          </a:xfrm>
        </p:spPr>
        <p:txBody>
          <a:bodyPr>
            <a:noAutofit/>
          </a:bodyPr>
          <a:lstStyle/>
          <a:p>
            <a:pPr algn="l"/>
            <a:r>
              <a:rPr lang="en-US" sz="1800" b="1" u="sng" dirty="0" smtClean="0">
                <a:solidFill>
                  <a:schemeClr val="tx1"/>
                </a:solidFill>
                <a:cs typeface="Arabic Typesetting" pitchFamily="66" charset="-78"/>
              </a:rPr>
              <a:t>Advantages to Using Powder Coating</a:t>
            </a:r>
            <a:r>
              <a:rPr lang="en-US" sz="1800" u="sng" dirty="0" smtClean="0">
                <a:solidFill>
                  <a:schemeClr val="tx1"/>
                </a:solidFill>
                <a:cs typeface="Arabic Typesetting" pitchFamily="66" charset="-78"/>
              </a:rPr>
              <a:t> </a:t>
            </a:r>
            <a:endParaRPr lang="en-IN" sz="1800" dirty="0" smtClean="0">
              <a:solidFill>
                <a:schemeClr val="tx1"/>
              </a:solidFill>
              <a:cs typeface="Arabic Typesetting" pitchFamily="66" charset="-78"/>
            </a:endParaRPr>
          </a:p>
          <a:p>
            <a:pPr algn="l"/>
            <a:r>
              <a:rPr lang="en-US" sz="1400" dirty="0" smtClean="0">
                <a:solidFill>
                  <a:schemeClr val="tx1"/>
                </a:solidFill>
                <a:cs typeface="Arabic Typesetting" pitchFamily="66" charset="-78"/>
              </a:rPr>
              <a:t>1. Powder coating can produce coatings without running or sagging.</a:t>
            </a:r>
            <a:br>
              <a:rPr lang="en-US" sz="1400" dirty="0" smtClean="0">
                <a:solidFill>
                  <a:schemeClr val="tx1"/>
                </a:solidFill>
                <a:cs typeface="Arabic Typesetting" pitchFamily="66" charset="-78"/>
              </a:rPr>
            </a:br>
            <a:r>
              <a:rPr lang="en-US" sz="1400" dirty="0" smtClean="0">
                <a:solidFill>
                  <a:schemeClr val="tx1"/>
                </a:solidFill>
                <a:cs typeface="Arabic Typesetting" pitchFamily="66" charset="-78"/>
              </a:rPr>
              <a:t>2. Painting process can be shortened because setting is not needed after coating.</a:t>
            </a:r>
            <a:br>
              <a:rPr lang="en-US" sz="1400" dirty="0" smtClean="0">
                <a:solidFill>
                  <a:schemeClr val="tx1"/>
                </a:solidFill>
                <a:cs typeface="Arabic Typesetting" pitchFamily="66" charset="-78"/>
              </a:rPr>
            </a:br>
            <a:r>
              <a:rPr lang="en-US" sz="1400" dirty="0" smtClean="0">
                <a:solidFill>
                  <a:schemeClr val="tx1"/>
                </a:solidFill>
                <a:cs typeface="Arabic Typesetting" pitchFamily="66" charset="-78"/>
              </a:rPr>
              <a:t>3. Powder coating process is simple.</a:t>
            </a:r>
            <a:br>
              <a:rPr lang="en-US" sz="1400" dirty="0" smtClean="0">
                <a:solidFill>
                  <a:schemeClr val="tx1"/>
                </a:solidFill>
                <a:cs typeface="Arabic Typesetting" pitchFamily="66" charset="-78"/>
              </a:rPr>
            </a:br>
            <a:r>
              <a:rPr lang="en-US" sz="1400" dirty="0" smtClean="0">
                <a:solidFill>
                  <a:schemeClr val="tx1"/>
                </a:solidFill>
                <a:cs typeface="Arabic Typesetting" pitchFamily="66" charset="-78"/>
              </a:rPr>
              <a:t>4. Adhered coating produces 100% film of paint.</a:t>
            </a:r>
            <a:br>
              <a:rPr lang="en-US" sz="1400" dirty="0" smtClean="0">
                <a:solidFill>
                  <a:schemeClr val="tx1"/>
                </a:solidFill>
                <a:cs typeface="Arabic Typesetting" pitchFamily="66" charset="-78"/>
              </a:rPr>
            </a:br>
            <a:r>
              <a:rPr lang="en-US" sz="1400" dirty="0" smtClean="0">
                <a:solidFill>
                  <a:schemeClr val="tx1"/>
                </a:solidFill>
                <a:cs typeface="Arabic Typesetting" pitchFamily="66" charset="-78"/>
              </a:rPr>
              <a:t>5. Depending on the process, powder coating can produce film of 40?m – 50?m thickness.</a:t>
            </a:r>
            <a:endParaRPr lang="en-IN" sz="1400" dirty="0" smtClean="0">
              <a:solidFill>
                <a:schemeClr val="tx1"/>
              </a:solidFill>
              <a:cs typeface="Arabic Typesetting" pitchFamily="66" charset="-78"/>
            </a:endParaRPr>
          </a:p>
          <a:p>
            <a:pPr lvl="0" algn="l"/>
            <a:r>
              <a:rPr lang="en-US" sz="1400" dirty="0" smtClean="0">
                <a:solidFill>
                  <a:schemeClr val="tx1"/>
                </a:solidFill>
                <a:cs typeface="Arabic Typesetting" pitchFamily="66" charset="-78"/>
              </a:rPr>
              <a:t>Powder coating process reduces hazardous waste, prevents poisoning, and occurrence of fire by not requiring solvent to keep the binder and filler part in a liquid suspension form.</a:t>
            </a:r>
            <a:endParaRPr lang="en-IN" sz="1400" dirty="0" smtClean="0">
              <a:solidFill>
                <a:schemeClr val="tx1"/>
              </a:solidFill>
              <a:cs typeface="Arabic Typesetting" pitchFamily="66" charset="-78"/>
            </a:endParaRPr>
          </a:p>
          <a:p>
            <a:pPr lvl="0" algn="l"/>
            <a:r>
              <a:rPr lang="en-US" sz="1400" dirty="0" smtClean="0">
                <a:solidFill>
                  <a:schemeClr val="tx1"/>
                </a:solidFill>
                <a:cs typeface="Arabic Typesetting" pitchFamily="66" charset="-78"/>
              </a:rPr>
              <a:t>Storing and managing is easy because the paint is in the powder form and emits zero or near zero volatile organic compounds (VOC).</a:t>
            </a:r>
          </a:p>
          <a:p>
            <a:pPr lvl="0" algn="l"/>
            <a:endParaRPr lang="en-IN" sz="300" dirty="0" smtClean="0">
              <a:solidFill>
                <a:schemeClr val="tx1"/>
              </a:solidFill>
              <a:cs typeface="Arabic Typesetting" pitchFamily="66" charset="-78"/>
            </a:endParaRPr>
          </a:p>
          <a:p>
            <a:pPr algn="l"/>
            <a:r>
              <a:rPr lang="en-US" sz="2000" b="1" u="sng" dirty="0" smtClean="0">
                <a:solidFill>
                  <a:schemeClr val="tx1"/>
                </a:solidFill>
                <a:cs typeface="Arabic Typesetting" pitchFamily="66" charset="-78"/>
              </a:rPr>
              <a:t>Powder Coating Process</a:t>
            </a:r>
            <a:endParaRPr lang="en-IN" sz="2000" dirty="0" smtClean="0">
              <a:solidFill>
                <a:schemeClr val="tx1"/>
              </a:solidFill>
              <a:cs typeface="Arabic Typesetting" pitchFamily="66" charset="-78"/>
            </a:endParaRPr>
          </a:p>
          <a:p>
            <a:pPr algn="l"/>
            <a:r>
              <a:rPr lang="en-US" sz="1400" b="1" dirty="0" smtClean="0">
                <a:solidFill>
                  <a:schemeClr val="tx1"/>
                </a:solidFill>
                <a:cs typeface="Arabic Typesetting" pitchFamily="66" charset="-78"/>
              </a:rPr>
              <a:t> </a:t>
            </a:r>
            <a:r>
              <a:rPr lang="en-US" sz="1400" dirty="0" smtClean="0">
                <a:solidFill>
                  <a:schemeClr val="tx1"/>
                </a:solidFill>
                <a:cs typeface="Arabic Typesetting" pitchFamily="66" charset="-78"/>
              </a:rPr>
              <a:t>Powder coating uses only 100% powder.</a:t>
            </a:r>
            <a:endParaRPr lang="en-IN" sz="1400" dirty="0" smtClean="0">
              <a:solidFill>
                <a:schemeClr val="tx1"/>
              </a:solidFill>
              <a:cs typeface="Arabic Typesetting" pitchFamily="66" charset="-78"/>
            </a:endParaRPr>
          </a:p>
          <a:p>
            <a:pPr lvl="0" algn="l"/>
            <a:r>
              <a:rPr lang="en-US" sz="1400" dirty="0" smtClean="0">
                <a:solidFill>
                  <a:schemeClr val="tx1"/>
                </a:solidFill>
                <a:cs typeface="Arabic Typesetting" pitchFamily="66" charset="-78"/>
              </a:rPr>
              <a:t>Powder coating can continuously spray uniform film coating </a:t>
            </a:r>
          </a:p>
          <a:p>
            <a:pPr lvl="0" algn="l"/>
            <a:r>
              <a:rPr lang="en-US" sz="1400" dirty="0" smtClean="0">
                <a:solidFill>
                  <a:schemeClr val="tx1"/>
                </a:solidFill>
                <a:cs typeface="Arabic Typesetting" pitchFamily="66" charset="-78"/>
              </a:rPr>
              <a:t>of about 80 meters.</a:t>
            </a:r>
            <a:endParaRPr lang="en-IN" sz="1400" dirty="0" smtClean="0">
              <a:solidFill>
                <a:schemeClr val="tx1"/>
              </a:solidFill>
              <a:cs typeface="Arabic Typesetting" pitchFamily="66" charset="-78"/>
            </a:endParaRPr>
          </a:p>
          <a:p>
            <a:pPr lvl="0" algn="l"/>
            <a:r>
              <a:rPr lang="en-US" sz="1400" dirty="0" smtClean="0">
                <a:solidFill>
                  <a:schemeClr val="tx1"/>
                </a:solidFill>
                <a:cs typeface="Arabic Typesetting" pitchFamily="66" charset="-78"/>
              </a:rPr>
              <a:t>Powder coating is economically for efficient.</a:t>
            </a:r>
            <a:endParaRPr lang="en-IN" sz="1400" dirty="0" smtClean="0">
              <a:solidFill>
                <a:schemeClr val="tx1"/>
              </a:solidFill>
              <a:cs typeface="Arabic Typesetting" pitchFamily="66" charset="-78"/>
            </a:endParaRPr>
          </a:p>
          <a:p>
            <a:pPr algn="l"/>
            <a:r>
              <a:rPr lang="en-US" sz="2000" b="1" u="sng" dirty="0" smtClean="0">
                <a:solidFill>
                  <a:schemeClr val="tx1"/>
                </a:solidFill>
                <a:cs typeface="Arabic Typesetting" pitchFamily="66" charset="-78"/>
              </a:rPr>
              <a:t>Advantages to Powder Coating</a:t>
            </a:r>
            <a:endParaRPr lang="en-IN" sz="2000" dirty="0" smtClean="0">
              <a:solidFill>
                <a:schemeClr val="tx1"/>
              </a:solidFill>
              <a:cs typeface="Arabic Typesetting" pitchFamily="66" charset="-78"/>
            </a:endParaRPr>
          </a:p>
          <a:p>
            <a:pPr lvl="0" algn="l"/>
            <a:r>
              <a:rPr lang="en-US" sz="1400" dirty="0" smtClean="0">
                <a:solidFill>
                  <a:schemeClr val="tx1"/>
                </a:solidFill>
                <a:cs typeface="Arabic Typesetting" pitchFamily="66" charset="-78"/>
              </a:rPr>
              <a:t>Strength of the painted area is strong.</a:t>
            </a:r>
            <a:endParaRPr lang="en-IN" sz="1400" dirty="0" smtClean="0">
              <a:solidFill>
                <a:schemeClr val="tx1"/>
              </a:solidFill>
              <a:cs typeface="Arabic Typesetting" pitchFamily="66" charset="-78"/>
            </a:endParaRPr>
          </a:p>
          <a:p>
            <a:pPr lvl="0" algn="l"/>
            <a:r>
              <a:rPr lang="en-US" sz="1400" dirty="0" smtClean="0">
                <a:solidFill>
                  <a:schemeClr val="tx1"/>
                </a:solidFill>
                <a:cs typeface="Arabic Typesetting" pitchFamily="66" charset="-78"/>
              </a:rPr>
              <a:t>Creates smooth surface.</a:t>
            </a:r>
            <a:endParaRPr lang="en-IN" sz="1400" dirty="0" smtClean="0">
              <a:solidFill>
                <a:schemeClr val="tx1"/>
              </a:solidFill>
              <a:cs typeface="Arabic Typesetting" pitchFamily="66" charset="-78"/>
            </a:endParaRPr>
          </a:p>
          <a:p>
            <a:pPr lvl="0" algn="l"/>
            <a:r>
              <a:rPr lang="en-US" sz="1400" dirty="0" smtClean="0">
                <a:solidFill>
                  <a:schemeClr val="tx1"/>
                </a:solidFill>
                <a:cs typeface="Arabic Typesetting" pitchFamily="66" charset="-78"/>
              </a:rPr>
              <a:t>Does not peel off easily.</a:t>
            </a:r>
            <a:endParaRPr lang="en-IN" sz="1400" dirty="0" smtClean="0">
              <a:solidFill>
                <a:schemeClr val="tx1"/>
              </a:solidFill>
              <a:cs typeface="Arabic Typesetting" pitchFamily="66" charset="-78"/>
            </a:endParaRPr>
          </a:p>
          <a:p>
            <a:pPr lvl="0" algn="l"/>
            <a:r>
              <a:rPr lang="en-US" sz="1400" dirty="0" smtClean="0">
                <a:solidFill>
                  <a:schemeClr val="tx1"/>
                </a:solidFill>
                <a:cs typeface="Arabic Typesetting" pitchFamily="66" charset="-78"/>
              </a:rPr>
              <a:t>Strong adhesive.</a:t>
            </a:r>
            <a:endParaRPr lang="en-IN" sz="1400" dirty="0" smtClean="0">
              <a:solidFill>
                <a:schemeClr val="tx1"/>
              </a:solidFill>
              <a:cs typeface="Arabic Typesetting" pitchFamily="66" charset="-78"/>
            </a:endParaRPr>
          </a:p>
          <a:p>
            <a:pPr lvl="0" algn="l"/>
            <a:r>
              <a:rPr lang="en-US" sz="1400" dirty="0" smtClean="0">
                <a:solidFill>
                  <a:schemeClr val="tx1"/>
                </a:solidFill>
                <a:cs typeface="Arabic Typesetting" pitchFamily="66" charset="-78"/>
              </a:rPr>
              <a:t>Increased paint efficiency by removing bond coating.</a:t>
            </a:r>
            <a:endParaRPr lang="en-IN" sz="1400" dirty="0" smtClean="0">
              <a:solidFill>
                <a:schemeClr val="tx1"/>
              </a:solidFill>
              <a:cs typeface="Arabic Typesetting" pitchFamily="66" charset="-78"/>
            </a:endParaRPr>
          </a:p>
          <a:p>
            <a:pPr lvl="0" algn="l"/>
            <a:r>
              <a:rPr lang="en-US" sz="1400" dirty="0" smtClean="0">
                <a:solidFill>
                  <a:schemeClr val="tx1"/>
                </a:solidFill>
                <a:cs typeface="Arabic Typesetting" pitchFamily="66" charset="-78"/>
              </a:rPr>
              <a:t>Has a graceful appearance.</a:t>
            </a:r>
          </a:p>
        </p:txBody>
      </p:sp>
      <p:pic>
        <p:nvPicPr>
          <p:cNvPr id="1026" name="Picture 2"/>
          <p:cNvPicPr>
            <a:picLocks noChangeAspect="1" noChangeArrowheads="1"/>
          </p:cNvPicPr>
          <p:nvPr/>
        </p:nvPicPr>
        <p:blipFill>
          <a:blip r:embed="rId2" cstate="print"/>
          <a:srcRect/>
          <a:stretch>
            <a:fillRect/>
          </a:stretch>
        </p:blipFill>
        <p:spPr bwMode="auto">
          <a:xfrm>
            <a:off x="4786314" y="3429000"/>
            <a:ext cx="3952112" cy="3000395"/>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at_Page_15.jpg"/>
          <p:cNvPicPr>
            <a:picLocks noChangeAspect="1"/>
          </p:cNvPicPr>
          <p:nvPr/>
        </p:nvPicPr>
        <p:blipFill>
          <a:blip r:embed="rId2" cstate="print"/>
          <a:stretch>
            <a:fillRect/>
          </a:stretch>
        </p:blipFill>
        <p:spPr>
          <a:xfrm>
            <a:off x="285720" y="214290"/>
            <a:ext cx="8572560" cy="6429420"/>
          </a:xfrm>
          <a:prstGeom prst="rect">
            <a:avLst/>
          </a:prstGeom>
        </p:spPr>
      </p:pic>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5572164" cy="500065"/>
          </a:xfrm>
        </p:spPr>
        <p:txBody>
          <a:bodyPr>
            <a:noAutofit/>
          </a:bodyPr>
          <a:lstStyle/>
          <a:p>
            <a:pPr algn="l"/>
            <a:r>
              <a:rPr lang="en-US" b="1" dirty="0" smtClean="0">
                <a:solidFill>
                  <a:schemeClr val="tx1"/>
                </a:solidFill>
              </a:rPr>
              <a:t>   FIRE SAFETY</a:t>
            </a:r>
            <a:endParaRPr lang="en-IN" b="1" dirty="0">
              <a:solidFill>
                <a:schemeClr val="tx1"/>
              </a:solidFill>
            </a:endParaRPr>
          </a:p>
        </p:txBody>
      </p:sp>
      <p:sp>
        <p:nvSpPr>
          <p:cNvPr id="3" name="Text Placeholder 2"/>
          <p:cNvSpPr>
            <a:spLocks noGrp="1"/>
          </p:cNvSpPr>
          <p:nvPr>
            <p:ph type="subTitle" idx="1"/>
          </p:nvPr>
        </p:nvSpPr>
        <p:spPr>
          <a:xfrm>
            <a:off x="285720" y="857232"/>
            <a:ext cx="5500726" cy="5715040"/>
          </a:xfrm>
        </p:spPr>
        <p:txBody>
          <a:bodyPr>
            <a:normAutofit fontScale="47500" lnSpcReduction="20000"/>
          </a:bodyPr>
          <a:lstStyle/>
          <a:p>
            <a:pPr algn="l"/>
            <a:r>
              <a:rPr lang="en-US" sz="4200" dirty="0" smtClean="0">
                <a:solidFill>
                  <a:schemeClr val="tx1"/>
                </a:solidFill>
                <a:cs typeface="Arabic Typesetting" pitchFamily="66" charset="-78"/>
              </a:rPr>
              <a:t>Fire safety refers to precautions that are taken to prevent or reduce the likelihood of a fire that may result in death, injury, or property damage, alert those in a structure to the presence of an uncontrolled fire in the event one occurs, better enable those threatened by a fire to survive in and evacuate from affected areas, or to reduce the damage caused by a fire. </a:t>
            </a:r>
          </a:p>
          <a:p>
            <a:pPr algn="l"/>
            <a:endParaRPr lang="en-US" sz="4200" dirty="0" smtClean="0">
              <a:solidFill>
                <a:schemeClr val="tx1"/>
              </a:solidFill>
              <a:cs typeface="Arabic Typesetting" pitchFamily="66" charset="-78"/>
            </a:endParaRPr>
          </a:p>
          <a:p>
            <a:pPr algn="l"/>
            <a:r>
              <a:rPr lang="en-US" sz="4200" dirty="0" smtClean="0">
                <a:solidFill>
                  <a:schemeClr val="tx1"/>
                </a:solidFill>
                <a:cs typeface="Arabic Typesetting" pitchFamily="66" charset="-78"/>
              </a:rPr>
              <a:t>Fire safety measures include those that are planned during the construction of a building or implemented in structures that are already standing, and those that are taught to occupants of the building.</a:t>
            </a:r>
          </a:p>
          <a:p>
            <a:pPr algn="l"/>
            <a:endParaRPr lang="en-IN" sz="4200" dirty="0" smtClean="0">
              <a:solidFill>
                <a:schemeClr val="tx1"/>
              </a:solidFill>
              <a:cs typeface="Arabic Typesetting" pitchFamily="66" charset="-78"/>
            </a:endParaRPr>
          </a:p>
          <a:p>
            <a:pPr algn="l"/>
            <a:r>
              <a:rPr lang="en-US" sz="4200" dirty="0" smtClean="0">
                <a:solidFill>
                  <a:schemeClr val="tx1"/>
                </a:solidFill>
                <a:cs typeface="Arabic Typesetting" pitchFamily="66" charset="-78"/>
              </a:rPr>
              <a:t>Threats to fire safety are referred to as </a:t>
            </a:r>
            <a:r>
              <a:rPr lang="en-US" sz="4200" b="1" dirty="0" smtClean="0">
                <a:solidFill>
                  <a:schemeClr val="tx1"/>
                </a:solidFill>
                <a:cs typeface="Arabic Typesetting" pitchFamily="66" charset="-78"/>
              </a:rPr>
              <a:t>fire hazards. </a:t>
            </a:r>
            <a:r>
              <a:rPr lang="en-US" sz="4200" dirty="0" smtClean="0">
                <a:solidFill>
                  <a:schemeClr val="tx1"/>
                </a:solidFill>
                <a:cs typeface="Arabic Typesetting" pitchFamily="66" charset="-78"/>
              </a:rPr>
              <a:t>A fire hazard may include a situation that increases the likelihood a fire may start or may impede escape in the event a fire occurs.</a:t>
            </a:r>
            <a:endParaRPr lang="en-IN" sz="4200" dirty="0" smtClean="0">
              <a:solidFill>
                <a:schemeClr val="tx1"/>
              </a:solidFill>
              <a:cs typeface="Arabic Typesetting" pitchFamily="66" charset="-78"/>
            </a:endParaRPr>
          </a:p>
          <a:p>
            <a:pPr algn="l"/>
            <a:r>
              <a:rPr lang="en-US" sz="4200" dirty="0" smtClean="0">
                <a:solidFill>
                  <a:schemeClr val="tx1"/>
                </a:solidFill>
                <a:cs typeface="Arabic Typesetting" pitchFamily="66" charset="-78"/>
              </a:rPr>
              <a:t>Fire safety is often a component of building safety</a:t>
            </a:r>
            <a:r>
              <a:rPr lang="en-US" dirty="0" smtClean="0">
                <a:solidFill>
                  <a:schemeClr val="tx1"/>
                </a:solidFill>
                <a:latin typeface="Arabic Typesetting" pitchFamily="66" charset="-78"/>
                <a:cs typeface="Arabic Typesetting" pitchFamily="66" charset="-78"/>
              </a:rPr>
              <a:t>. </a:t>
            </a:r>
          </a:p>
          <a:p>
            <a:endParaRPr lang="en-IN" dirty="0">
              <a:solidFill>
                <a:schemeClr val="tx1"/>
              </a:solidFill>
              <a:latin typeface="Arabic Typesetting" pitchFamily="66" charset="-78"/>
              <a:cs typeface="Arabic Typesetting" pitchFamily="66" charset="-78"/>
            </a:endParaRPr>
          </a:p>
        </p:txBody>
      </p:sp>
      <p:pic>
        <p:nvPicPr>
          <p:cNvPr id="4" name="Picture 3" descr="Fullscreen capture 10-03-2017 152639.jpg"/>
          <p:cNvPicPr>
            <a:picLocks noChangeAspect="1"/>
          </p:cNvPicPr>
          <p:nvPr/>
        </p:nvPicPr>
        <p:blipFill>
          <a:blip r:embed="rId2" cstate="print"/>
          <a:stretch>
            <a:fillRect/>
          </a:stretch>
        </p:blipFill>
        <p:spPr>
          <a:xfrm>
            <a:off x="5786446" y="642918"/>
            <a:ext cx="3214710" cy="5786478"/>
          </a:xfrm>
          <a:prstGeom prst="rect">
            <a:avLst/>
          </a:prstGeom>
        </p:spPr>
      </p:pic>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at_Page_16.jpg"/>
          <p:cNvPicPr>
            <a:picLocks noChangeAspect="1"/>
          </p:cNvPicPr>
          <p:nvPr/>
        </p:nvPicPr>
        <p:blipFill>
          <a:blip r:embed="rId2" cstate="print"/>
          <a:stretch>
            <a:fillRect/>
          </a:stretch>
        </p:blipFill>
        <p:spPr>
          <a:xfrm>
            <a:off x="214282" y="214290"/>
            <a:ext cx="8715436" cy="6429420"/>
          </a:xfrm>
          <a:prstGeom prst="rect">
            <a:avLst/>
          </a:prstGeom>
        </p:spPr>
      </p:pic>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143932" cy="642942"/>
          </a:xfrm>
        </p:spPr>
        <p:txBody>
          <a:bodyPr>
            <a:noAutofit/>
          </a:bodyPr>
          <a:lstStyle/>
          <a:p>
            <a:r>
              <a:rPr lang="en-IN" sz="3600" dirty="0" smtClean="0">
                <a:solidFill>
                  <a:schemeClr val="tx1"/>
                </a:solidFill>
              </a:rPr>
              <a:t>FAQ – FREQUENTLY ASKED QUESTIONS</a:t>
            </a:r>
            <a:endParaRPr lang="en-IN" sz="3600" dirty="0">
              <a:solidFill>
                <a:schemeClr val="tx1"/>
              </a:solidFill>
            </a:endParaRPr>
          </a:p>
        </p:txBody>
      </p:sp>
      <p:sp>
        <p:nvSpPr>
          <p:cNvPr id="5" name="Text Placeholder 4"/>
          <p:cNvSpPr>
            <a:spLocks noGrp="1"/>
          </p:cNvSpPr>
          <p:nvPr>
            <p:ph type="body" idx="1"/>
          </p:nvPr>
        </p:nvSpPr>
        <p:spPr>
          <a:xfrm>
            <a:off x="285720" y="1000108"/>
            <a:ext cx="8572560" cy="5500726"/>
          </a:xfrm>
        </p:spPr>
        <p:txBody>
          <a:bodyPr>
            <a:normAutofit fontScale="92500" lnSpcReduction="10000"/>
          </a:bodyPr>
          <a:lstStyle/>
          <a:p>
            <a:r>
              <a:rPr lang="en-IN" b="1" dirty="0" smtClean="0">
                <a:solidFill>
                  <a:schemeClr val="tx1"/>
                </a:solidFill>
                <a:cs typeface="Arabic Typesetting" pitchFamily="66" charset="-78"/>
              </a:rPr>
              <a:t>Q: Why I should select steel door frames and shutters over wooden one?</a:t>
            </a:r>
            <a:endParaRPr lang="en-IN" dirty="0" smtClean="0">
              <a:solidFill>
                <a:schemeClr val="tx1"/>
              </a:solidFill>
              <a:cs typeface="Arabic Typesetting" pitchFamily="66" charset="-78"/>
            </a:endParaRPr>
          </a:p>
          <a:p>
            <a:r>
              <a:rPr lang="en-IN" dirty="0" smtClean="0">
                <a:solidFill>
                  <a:schemeClr val="tx1"/>
                </a:solidFill>
                <a:cs typeface="Arabic Typesetting" pitchFamily="66" charset="-78"/>
              </a:rPr>
              <a:t>A: Good quality wood is not available in our country. Apart from that, cutting of wood is now banned as it leads to deforestation and ultimately we lose our ecological balance. Steel is the safest and easily available material in our country. Steel door frames/shutters can be fabricated in any size and finish. Even, we can offer you steel door frames / shutters in wood finish also.</a:t>
            </a:r>
          </a:p>
          <a:p>
            <a:endParaRPr lang="en-IN" sz="1100" dirty="0" smtClean="0">
              <a:solidFill>
                <a:schemeClr val="tx1"/>
              </a:solidFill>
              <a:cs typeface="Arabic Typesetting" pitchFamily="66" charset="-78"/>
            </a:endParaRPr>
          </a:p>
          <a:p>
            <a:r>
              <a:rPr lang="en-IN" b="1" dirty="0" smtClean="0">
                <a:solidFill>
                  <a:schemeClr val="tx1"/>
                </a:solidFill>
                <a:cs typeface="Arabic Typesetting" pitchFamily="66" charset="-78"/>
              </a:rPr>
              <a:t>Q. Is it easy to fix steel door frames / Shutters?</a:t>
            </a:r>
            <a:endParaRPr lang="en-IN" dirty="0" smtClean="0">
              <a:solidFill>
                <a:schemeClr val="tx1"/>
              </a:solidFill>
              <a:cs typeface="Arabic Typesetting" pitchFamily="66" charset="-78"/>
            </a:endParaRPr>
          </a:p>
          <a:p>
            <a:r>
              <a:rPr lang="en-IN" dirty="0" smtClean="0">
                <a:solidFill>
                  <a:schemeClr val="tx1"/>
                </a:solidFill>
                <a:cs typeface="Arabic Typesetting" pitchFamily="66" charset="-78"/>
              </a:rPr>
              <a:t>A.  Yes. Any technician can install steel door frames / shutters with holdfast else we provide them with fastener provision as well.</a:t>
            </a:r>
          </a:p>
          <a:p>
            <a:endParaRPr lang="en-IN" sz="1100" dirty="0" smtClean="0">
              <a:solidFill>
                <a:schemeClr val="tx1"/>
              </a:solidFill>
              <a:cs typeface="Arabic Typesetting" pitchFamily="66" charset="-78"/>
            </a:endParaRPr>
          </a:p>
          <a:p>
            <a:r>
              <a:rPr lang="en-IN" b="1" dirty="0" smtClean="0">
                <a:solidFill>
                  <a:schemeClr val="tx1"/>
                </a:solidFill>
                <a:cs typeface="Arabic Typesetting" pitchFamily="66" charset="-78"/>
              </a:rPr>
              <a:t>Q: Can I fix any kind of handles and locking system on steel door frames and shutters?</a:t>
            </a:r>
            <a:r>
              <a:rPr lang="en-IN" dirty="0" smtClean="0">
                <a:solidFill>
                  <a:schemeClr val="tx1"/>
                </a:solidFill>
                <a:cs typeface="Arabic Typesetting" pitchFamily="66" charset="-78"/>
              </a:rPr>
              <a:t/>
            </a:r>
            <a:br>
              <a:rPr lang="en-IN" dirty="0" smtClean="0">
                <a:solidFill>
                  <a:schemeClr val="tx1"/>
                </a:solidFill>
                <a:cs typeface="Arabic Typesetting" pitchFamily="66" charset="-78"/>
              </a:rPr>
            </a:br>
            <a:r>
              <a:rPr lang="en-IN" dirty="0" smtClean="0">
                <a:solidFill>
                  <a:schemeClr val="tx1"/>
                </a:solidFill>
                <a:cs typeface="Arabic Typesetting" pitchFamily="66" charset="-78"/>
              </a:rPr>
              <a:t>A: Yes. Any kind of lock and handles can be fixed on steel door frames and shutters. We are also flexible in providing hardware provision as per the Hardware shared by the client.</a:t>
            </a:r>
          </a:p>
          <a:p>
            <a:endParaRPr lang="en-IN" sz="1100" dirty="0" smtClean="0">
              <a:solidFill>
                <a:schemeClr val="tx1"/>
              </a:solidFill>
              <a:cs typeface="Arabic Typesetting" pitchFamily="66" charset="-78"/>
            </a:endParaRPr>
          </a:p>
          <a:p>
            <a:r>
              <a:rPr lang="en-IN" b="1" dirty="0" smtClean="0">
                <a:solidFill>
                  <a:schemeClr val="tx1"/>
                </a:solidFill>
                <a:cs typeface="Arabic Typesetting" pitchFamily="66" charset="-78"/>
              </a:rPr>
              <a:t>Q: Is it maintenance free?</a:t>
            </a:r>
            <a:r>
              <a:rPr lang="en-IN" dirty="0" smtClean="0">
                <a:solidFill>
                  <a:schemeClr val="tx1"/>
                </a:solidFill>
                <a:cs typeface="Arabic Typesetting" pitchFamily="66" charset="-78"/>
              </a:rPr>
              <a:t/>
            </a:r>
            <a:br>
              <a:rPr lang="en-IN" dirty="0" smtClean="0">
                <a:solidFill>
                  <a:schemeClr val="tx1"/>
                </a:solidFill>
                <a:cs typeface="Arabic Typesetting" pitchFamily="66" charset="-78"/>
              </a:rPr>
            </a:br>
            <a:r>
              <a:rPr lang="en-IN" dirty="0" smtClean="0">
                <a:solidFill>
                  <a:schemeClr val="tx1"/>
                </a:solidFill>
                <a:cs typeface="Arabic Typesetting" pitchFamily="66" charset="-78"/>
              </a:rPr>
              <a:t>A: Yes. Steel door frames/shutters are totally maintenance free. They can withstand in any weather condition compared to Wooden Doors.</a:t>
            </a:r>
            <a:endParaRPr lang="en-IN" dirty="0">
              <a:cs typeface="Arabic Typesetting" pitchFamily="66" charset="-78"/>
            </a:endParaRPr>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2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143932" cy="642942"/>
          </a:xfrm>
        </p:spPr>
        <p:txBody>
          <a:bodyPr>
            <a:noAutofit/>
          </a:bodyPr>
          <a:lstStyle/>
          <a:p>
            <a:r>
              <a:rPr lang="en-IN" sz="3600" dirty="0" smtClean="0">
                <a:solidFill>
                  <a:schemeClr val="tx1"/>
                </a:solidFill>
              </a:rPr>
              <a:t>FAQ – FREQUENTLY ASKED QUESTIONS</a:t>
            </a:r>
            <a:endParaRPr lang="en-IN" sz="3600" dirty="0">
              <a:solidFill>
                <a:schemeClr val="tx1"/>
              </a:solidFill>
            </a:endParaRPr>
          </a:p>
        </p:txBody>
      </p:sp>
      <p:sp>
        <p:nvSpPr>
          <p:cNvPr id="5" name="Text Placeholder 4"/>
          <p:cNvSpPr>
            <a:spLocks noGrp="1"/>
          </p:cNvSpPr>
          <p:nvPr>
            <p:ph type="body" idx="1"/>
          </p:nvPr>
        </p:nvSpPr>
        <p:spPr>
          <a:xfrm>
            <a:off x="214282" y="1000108"/>
            <a:ext cx="8001056" cy="4643470"/>
          </a:xfrm>
        </p:spPr>
        <p:txBody>
          <a:bodyPr>
            <a:normAutofit/>
          </a:bodyPr>
          <a:lstStyle/>
          <a:p>
            <a:r>
              <a:rPr lang="en-IN" b="1" dirty="0" smtClean="0">
                <a:solidFill>
                  <a:schemeClr val="tx1"/>
                </a:solidFill>
                <a:cs typeface="Arabic Typesetting" pitchFamily="66" charset="-78"/>
              </a:rPr>
              <a:t>Q: Can we change the original finish of frames?</a:t>
            </a:r>
            <a:r>
              <a:rPr lang="en-IN" dirty="0" smtClean="0">
                <a:solidFill>
                  <a:schemeClr val="tx1"/>
                </a:solidFill>
                <a:cs typeface="Arabic Typesetting" pitchFamily="66" charset="-78"/>
              </a:rPr>
              <a:t/>
            </a:r>
            <a:br>
              <a:rPr lang="en-IN" dirty="0" smtClean="0">
                <a:solidFill>
                  <a:schemeClr val="tx1"/>
                </a:solidFill>
                <a:cs typeface="Arabic Typesetting" pitchFamily="66" charset="-78"/>
              </a:rPr>
            </a:br>
            <a:r>
              <a:rPr lang="en-IN" dirty="0" smtClean="0">
                <a:solidFill>
                  <a:schemeClr val="tx1"/>
                </a:solidFill>
                <a:cs typeface="Arabic Typesetting" pitchFamily="66" charset="-78"/>
              </a:rPr>
              <a:t>A: Yes. You can repaint/spray finish the frames when needed. </a:t>
            </a:r>
            <a:br>
              <a:rPr lang="en-IN" dirty="0" smtClean="0">
                <a:solidFill>
                  <a:schemeClr val="tx1"/>
                </a:solidFill>
                <a:cs typeface="Arabic Typesetting" pitchFamily="66" charset="-78"/>
              </a:rPr>
            </a:br>
            <a:r>
              <a:rPr lang="en-IN" dirty="0" smtClean="0">
                <a:solidFill>
                  <a:schemeClr val="tx1"/>
                </a:solidFill>
                <a:cs typeface="Arabic Typesetting" pitchFamily="66" charset="-78"/>
              </a:rPr>
              <a:t/>
            </a:r>
            <a:br>
              <a:rPr lang="en-IN" dirty="0" smtClean="0">
                <a:solidFill>
                  <a:schemeClr val="tx1"/>
                </a:solidFill>
                <a:cs typeface="Arabic Typesetting" pitchFamily="66" charset="-78"/>
              </a:rPr>
            </a:br>
            <a:r>
              <a:rPr lang="en-IN" b="1" dirty="0" smtClean="0">
                <a:solidFill>
                  <a:schemeClr val="tx1"/>
                </a:solidFill>
                <a:cs typeface="Arabic Typesetting" pitchFamily="66" charset="-78"/>
              </a:rPr>
              <a:t>Q: Can you give wood finish to door frames/shutters</a:t>
            </a:r>
            <a:r>
              <a:rPr lang="en-IN" dirty="0" smtClean="0">
                <a:solidFill>
                  <a:schemeClr val="tx1"/>
                </a:solidFill>
                <a:cs typeface="Arabic Typesetting" pitchFamily="66" charset="-78"/>
              </a:rPr>
              <a:t>?</a:t>
            </a:r>
            <a:br>
              <a:rPr lang="en-IN" dirty="0" smtClean="0">
                <a:solidFill>
                  <a:schemeClr val="tx1"/>
                </a:solidFill>
                <a:cs typeface="Arabic Typesetting" pitchFamily="66" charset="-78"/>
              </a:rPr>
            </a:br>
            <a:r>
              <a:rPr lang="en-IN" dirty="0" smtClean="0">
                <a:solidFill>
                  <a:schemeClr val="tx1"/>
                </a:solidFill>
                <a:cs typeface="Arabic Typesetting" pitchFamily="66" charset="-78"/>
              </a:rPr>
              <a:t>A: Yes. We can give wood finish to door frames/shutters.</a:t>
            </a:r>
          </a:p>
          <a:p>
            <a:endParaRPr lang="en-IN" sz="1100" dirty="0" smtClean="0">
              <a:solidFill>
                <a:schemeClr val="tx1"/>
              </a:solidFill>
              <a:cs typeface="Arabic Typesetting" pitchFamily="66" charset="-78"/>
            </a:endParaRPr>
          </a:p>
          <a:p>
            <a:r>
              <a:rPr lang="en-IN" b="1" dirty="0" smtClean="0">
                <a:solidFill>
                  <a:schemeClr val="tx1"/>
                </a:solidFill>
                <a:cs typeface="Arabic Typesetting" pitchFamily="66" charset="-78"/>
              </a:rPr>
              <a:t>Q: What is the speciality of Sehgal Doors Products?</a:t>
            </a:r>
            <a:endParaRPr lang="en-IN" dirty="0" smtClean="0">
              <a:solidFill>
                <a:schemeClr val="tx1"/>
              </a:solidFill>
              <a:cs typeface="Arabic Typesetting" pitchFamily="66" charset="-78"/>
            </a:endParaRPr>
          </a:p>
          <a:p>
            <a:r>
              <a:rPr lang="en-IN" dirty="0" smtClean="0">
                <a:solidFill>
                  <a:schemeClr val="tx1"/>
                </a:solidFill>
                <a:cs typeface="Arabic Typesetting" pitchFamily="66" charset="-78"/>
              </a:rPr>
              <a:t>A: Being machine made (on CNC Machines &amp; Turrent) quality and cutting of products is far superior compared to any other product.</a:t>
            </a:r>
          </a:p>
          <a:p>
            <a:endParaRPr lang="en-IN" sz="1100" dirty="0" smtClean="0">
              <a:solidFill>
                <a:schemeClr val="tx1"/>
              </a:solidFill>
              <a:cs typeface="Arabic Typesetting" pitchFamily="66" charset="-78"/>
            </a:endParaRPr>
          </a:p>
          <a:p>
            <a:r>
              <a:rPr lang="en-IN" b="1" dirty="0" smtClean="0">
                <a:solidFill>
                  <a:schemeClr val="tx1"/>
                </a:solidFill>
                <a:cs typeface="Arabic Typesetting" pitchFamily="66" charset="-78"/>
              </a:rPr>
              <a:t>Q: Can we use your products in green building?</a:t>
            </a:r>
            <a:endParaRPr lang="en-IN" dirty="0" smtClean="0">
              <a:solidFill>
                <a:schemeClr val="tx1"/>
              </a:solidFill>
              <a:cs typeface="Arabic Typesetting" pitchFamily="66" charset="-78"/>
            </a:endParaRPr>
          </a:p>
          <a:p>
            <a:r>
              <a:rPr lang="en-IN" dirty="0" smtClean="0">
                <a:solidFill>
                  <a:schemeClr val="tx1"/>
                </a:solidFill>
                <a:cs typeface="Arabic Typesetting" pitchFamily="66" charset="-78"/>
              </a:rPr>
              <a:t>A: Yes. Our products are suitable for green building.</a:t>
            </a:r>
            <a:endParaRPr lang="en-IN" dirty="0">
              <a:cs typeface="Arabic Typesetting" pitchFamily="66" charset="-78"/>
            </a:endParaRPr>
          </a:p>
        </p:txBody>
      </p:sp>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6643734" cy="571504"/>
          </a:xfrm>
        </p:spPr>
        <p:txBody>
          <a:bodyPr>
            <a:noAutofit/>
          </a:bodyPr>
          <a:lstStyle/>
          <a:p>
            <a:r>
              <a:rPr lang="en-US" sz="3600" dirty="0" smtClean="0">
                <a:solidFill>
                  <a:schemeClr val="tx1"/>
                </a:solidFill>
              </a:rPr>
              <a:t>Exit Doors Must Be Unlocked</a:t>
            </a:r>
            <a:endParaRPr lang="en-IN" sz="3600" dirty="0">
              <a:solidFill>
                <a:schemeClr val="tx1"/>
              </a:solidFill>
            </a:endParaRPr>
          </a:p>
        </p:txBody>
      </p:sp>
      <p:pic>
        <p:nvPicPr>
          <p:cNvPr id="10" name="Picture Placeholder 9" descr="blocked-exit.jpg"/>
          <p:cNvPicPr>
            <a:picLocks noGrp="1" noChangeAspect="1"/>
          </p:cNvPicPr>
          <p:nvPr>
            <p:ph type="pic" idx="1"/>
          </p:nvPr>
        </p:nvPicPr>
        <p:blipFill>
          <a:blip r:embed="rId2" cstate="print"/>
          <a:srcRect t="21875" b="21875"/>
          <a:stretch>
            <a:fillRect/>
          </a:stretch>
        </p:blipFill>
        <p:spPr>
          <a:xfrm>
            <a:off x="4857752" y="1071546"/>
            <a:ext cx="3643338" cy="5072098"/>
          </a:xfrm>
        </p:spPr>
      </p:pic>
      <p:sp>
        <p:nvSpPr>
          <p:cNvPr id="4" name="Subtitle 3"/>
          <p:cNvSpPr>
            <a:spLocks noGrp="1"/>
          </p:cNvSpPr>
          <p:nvPr>
            <p:ph type="body" sz="half" idx="2"/>
          </p:nvPr>
        </p:nvSpPr>
        <p:spPr>
          <a:xfrm>
            <a:off x="285720" y="928670"/>
            <a:ext cx="3929090" cy="5572164"/>
          </a:xfrm>
        </p:spPr>
        <p:txBody>
          <a:bodyPr>
            <a:normAutofit fontScale="85000" lnSpcReduction="20000"/>
          </a:bodyPr>
          <a:lstStyle/>
          <a:p>
            <a:endParaRPr lang="en-US" b="1" dirty="0" smtClean="0">
              <a:solidFill>
                <a:schemeClr val="tx1"/>
              </a:solidFill>
              <a:latin typeface="Arabic Typesetting" pitchFamily="66" charset="-78"/>
              <a:cs typeface="Arabic Typesetting" pitchFamily="66" charset="-78"/>
            </a:endParaRPr>
          </a:p>
          <a:p>
            <a:pPr>
              <a:defRPr/>
            </a:pPr>
            <a:r>
              <a:rPr lang="en-US" sz="2600" dirty="0" smtClean="0">
                <a:solidFill>
                  <a:schemeClr val="tx1"/>
                </a:solidFill>
                <a:cs typeface="Arabic Typesetting" pitchFamily="66" charset="-78"/>
              </a:rPr>
              <a:t>Everyone must be able to open exit doors from the inside at all times</a:t>
            </a:r>
          </a:p>
          <a:p>
            <a:pPr lvl="1">
              <a:buFont typeface="Arial" pitchFamily="34" charset="0"/>
              <a:buChar char="•"/>
              <a:defRPr/>
            </a:pPr>
            <a:r>
              <a:rPr lang="en-US" sz="2600" b="1" dirty="0" smtClean="0">
                <a:solidFill>
                  <a:schemeClr val="tx1"/>
                </a:solidFill>
                <a:cs typeface="Arabic Typesetting" pitchFamily="66" charset="-78"/>
              </a:rPr>
              <a:t>without keys, tools, or special knowledge</a:t>
            </a:r>
          </a:p>
          <a:p>
            <a:pPr lvl="1">
              <a:buFont typeface="Arial" pitchFamily="34" charset="0"/>
              <a:buChar char="•"/>
              <a:defRPr/>
            </a:pPr>
            <a:r>
              <a:rPr lang="en-US" sz="2600" b="1" dirty="0" smtClean="0">
                <a:solidFill>
                  <a:schemeClr val="tx1"/>
                </a:solidFill>
                <a:cs typeface="Arabic Typesetting" pitchFamily="66" charset="-78"/>
              </a:rPr>
              <a:t>may be locked from the inside only in mental, penal, or correctional facilities where there is constant supervision</a:t>
            </a:r>
          </a:p>
          <a:p>
            <a:pPr>
              <a:defRPr/>
            </a:pPr>
            <a:r>
              <a:rPr lang="en-US" sz="2600" dirty="0" smtClean="0">
                <a:solidFill>
                  <a:schemeClr val="tx1"/>
                </a:solidFill>
                <a:cs typeface="Arabic Typesetting" pitchFamily="66" charset="-78"/>
              </a:rPr>
              <a:t>Device such as a panic bar that locks only from the outside is permitted</a:t>
            </a:r>
          </a:p>
          <a:p>
            <a:pPr>
              <a:defRPr/>
            </a:pPr>
            <a:r>
              <a:rPr lang="en-US" sz="2600" dirty="0" smtClean="0">
                <a:solidFill>
                  <a:schemeClr val="tx1"/>
                </a:solidFill>
                <a:cs typeface="Arabic Typesetting" pitchFamily="66" charset="-78"/>
              </a:rPr>
              <a:t>Must be free of any device or alarm that could restrict emergency use if the device or alarm fails.</a:t>
            </a:r>
            <a:endParaRPr lang="en-IN" sz="2600" b="1" dirty="0" smtClean="0">
              <a:solidFill>
                <a:schemeClr val="tx1"/>
              </a:solidFill>
              <a:cs typeface="Arabic Typesetting" pitchFamily="66" charset="-78"/>
            </a:endParaRP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7786742" cy="538146"/>
          </a:xfrm>
        </p:spPr>
        <p:txBody>
          <a:bodyPr>
            <a:noAutofit/>
          </a:bodyPr>
          <a:lstStyle/>
          <a:p>
            <a:r>
              <a:rPr lang="en-US" sz="3600" dirty="0" smtClean="0">
                <a:solidFill>
                  <a:schemeClr val="tx1"/>
                </a:solidFill>
              </a:rPr>
              <a:t>Importance of Safe Exit Routes</a:t>
            </a:r>
            <a:endParaRPr lang="en-IN" sz="3600" dirty="0">
              <a:solidFill>
                <a:schemeClr val="tx1"/>
              </a:solidFill>
            </a:endParaRPr>
          </a:p>
        </p:txBody>
      </p:sp>
      <p:sp>
        <p:nvSpPr>
          <p:cNvPr id="4" name="Subtitle 3"/>
          <p:cNvSpPr>
            <a:spLocks noGrp="1"/>
          </p:cNvSpPr>
          <p:nvPr>
            <p:ph type="body" idx="1"/>
          </p:nvPr>
        </p:nvSpPr>
        <p:spPr>
          <a:xfrm>
            <a:off x="285720" y="928670"/>
            <a:ext cx="8501122" cy="5572164"/>
          </a:xfrm>
        </p:spPr>
        <p:txBody>
          <a:bodyPr>
            <a:normAutofit fontScale="77500" lnSpcReduction="20000"/>
          </a:bodyPr>
          <a:lstStyle/>
          <a:p>
            <a:pPr>
              <a:defRPr/>
            </a:pPr>
            <a:r>
              <a:rPr lang="en-US" sz="2800" dirty="0" smtClean="0">
                <a:solidFill>
                  <a:schemeClr val="tx1"/>
                </a:solidFill>
                <a:cs typeface="Arabic Typesetting" pitchFamily="66" charset="-78"/>
              </a:rPr>
              <a:t>Factors that may interfere with safe escape include:</a:t>
            </a:r>
          </a:p>
          <a:p>
            <a:pPr lvl="1">
              <a:buFont typeface="Arial" pitchFamily="34" charset="0"/>
              <a:buChar char="•"/>
              <a:defRPr/>
            </a:pPr>
            <a:r>
              <a:rPr lang="en-US" sz="2400" b="1" dirty="0" smtClean="0">
                <a:solidFill>
                  <a:schemeClr val="tx1"/>
                </a:solidFill>
                <a:cs typeface="Arabic Typesetting" pitchFamily="66" charset="-78"/>
              </a:rPr>
              <a:t>Panic</a:t>
            </a:r>
          </a:p>
          <a:p>
            <a:pPr lvl="1">
              <a:buFont typeface="Arial" pitchFamily="34" charset="0"/>
              <a:buChar char="•"/>
              <a:defRPr/>
            </a:pPr>
            <a:r>
              <a:rPr lang="en-US" sz="2400" b="1" dirty="0" smtClean="0">
                <a:solidFill>
                  <a:schemeClr val="tx1"/>
                </a:solidFill>
                <a:cs typeface="Arabic Typesetting" pitchFamily="66" charset="-78"/>
              </a:rPr>
              <a:t>Confusion</a:t>
            </a:r>
          </a:p>
          <a:p>
            <a:pPr lvl="1">
              <a:buFont typeface="Arial" pitchFamily="34" charset="0"/>
              <a:buChar char="•"/>
              <a:defRPr/>
            </a:pPr>
            <a:r>
              <a:rPr lang="en-US" sz="2400" b="1" dirty="0" smtClean="0">
                <a:solidFill>
                  <a:schemeClr val="tx1"/>
                </a:solidFill>
                <a:cs typeface="Arabic Typesetting" pitchFamily="66" charset="-78"/>
              </a:rPr>
              <a:t>Poor visibility</a:t>
            </a:r>
          </a:p>
          <a:p>
            <a:pPr lvl="1">
              <a:buFont typeface="Arial" pitchFamily="34" charset="0"/>
              <a:buChar char="•"/>
              <a:defRPr/>
            </a:pPr>
            <a:r>
              <a:rPr lang="en-US" sz="2400" b="1" dirty="0" smtClean="0">
                <a:solidFill>
                  <a:schemeClr val="tx1"/>
                </a:solidFill>
                <a:cs typeface="Arabic Typesetting" pitchFamily="66" charset="-78"/>
              </a:rPr>
              <a:t>Lack of information</a:t>
            </a:r>
          </a:p>
          <a:p>
            <a:pPr lvl="1">
              <a:buFont typeface="Arial" pitchFamily="34" charset="0"/>
              <a:buChar char="•"/>
              <a:defRPr/>
            </a:pPr>
            <a:r>
              <a:rPr lang="en-US" sz="2400" b="1" dirty="0" smtClean="0">
                <a:solidFill>
                  <a:schemeClr val="tx1"/>
                </a:solidFill>
                <a:cs typeface="Arabic Typesetting" pitchFamily="66" charset="-78"/>
              </a:rPr>
              <a:t>Misinformation</a:t>
            </a:r>
          </a:p>
          <a:p>
            <a:pPr>
              <a:defRPr/>
            </a:pPr>
            <a:r>
              <a:rPr lang="en-US" sz="2800" dirty="0" smtClean="0">
                <a:solidFill>
                  <a:schemeClr val="tx1"/>
                </a:solidFill>
                <a:cs typeface="Arabic Typesetting" pitchFamily="66" charset="-78"/>
              </a:rPr>
              <a:t>These factors frequently cause more injuries and fatalities than the hazard itself</a:t>
            </a:r>
          </a:p>
          <a:p>
            <a:pPr>
              <a:defRPr/>
            </a:pPr>
            <a:r>
              <a:rPr lang="en-US" sz="2800" dirty="0" smtClean="0">
                <a:solidFill>
                  <a:schemeClr val="tx1"/>
                </a:solidFill>
                <a:cs typeface="Arabic Typesetting" pitchFamily="66" charset="-78"/>
              </a:rPr>
              <a:t>Be prepared</a:t>
            </a:r>
          </a:p>
          <a:p>
            <a:pPr>
              <a:defRPr/>
            </a:pPr>
            <a:endParaRPr lang="en-US" sz="2800" dirty="0" smtClean="0">
              <a:solidFill>
                <a:schemeClr val="tx1"/>
              </a:solidFill>
              <a:cs typeface="Arabic Typesetting" pitchFamily="66" charset="-78"/>
            </a:endParaRPr>
          </a:p>
          <a:p>
            <a:pPr>
              <a:defRPr/>
            </a:pPr>
            <a:r>
              <a:rPr lang="en-US" sz="2800" dirty="0" smtClean="0">
                <a:solidFill>
                  <a:schemeClr val="tx1"/>
                </a:solidFill>
                <a:cs typeface="Arabic Typesetting" pitchFamily="66" charset="-78"/>
              </a:rPr>
              <a:t>Exit routes must be:</a:t>
            </a:r>
          </a:p>
          <a:p>
            <a:pPr lvl="1">
              <a:buFont typeface="Arial" pitchFamily="34" charset="0"/>
              <a:buChar char="•"/>
              <a:defRPr/>
            </a:pPr>
            <a:r>
              <a:rPr lang="en-US" sz="2400" b="1" dirty="0" smtClean="0">
                <a:solidFill>
                  <a:schemeClr val="tx1"/>
                </a:solidFill>
                <a:cs typeface="Arabic Typesetting" pitchFamily="66" charset="-78"/>
              </a:rPr>
              <a:t>Free and unobstructed</a:t>
            </a:r>
          </a:p>
          <a:p>
            <a:pPr lvl="1">
              <a:buFont typeface="Arial" pitchFamily="34" charset="0"/>
              <a:buChar char="•"/>
              <a:defRPr/>
            </a:pPr>
            <a:r>
              <a:rPr lang="en-US" sz="2400" b="1" dirty="0" smtClean="0">
                <a:solidFill>
                  <a:schemeClr val="tx1"/>
                </a:solidFill>
                <a:cs typeface="Arabic Typesetting" pitchFamily="66" charset="-78"/>
              </a:rPr>
              <a:t>Free of explosive or highly flammable materials</a:t>
            </a:r>
          </a:p>
          <a:p>
            <a:pPr lvl="1">
              <a:buFont typeface="Arial" pitchFamily="34" charset="0"/>
              <a:buChar char="•"/>
              <a:defRPr/>
            </a:pPr>
            <a:r>
              <a:rPr lang="en-US" sz="2400" b="1" dirty="0" smtClean="0">
                <a:solidFill>
                  <a:schemeClr val="tx1"/>
                </a:solidFill>
                <a:cs typeface="Arabic Typesetting" pitchFamily="66" charset="-78"/>
              </a:rPr>
              <a:t>Arranged so that employees will not have to travel toward a high hazard area, unless it is shielded</a:t>
            </a:r>
          </a:p>
          <a:p>
            <a:pPr lvl="1">
              <a:defRPr/>
            </a:pPr>
            <a:endParaRPr lang="en-US" sz="1200" dirty="0" smtClean="0">
              <a:solidFill>
                <a:schemeClr val="tx1"/>
              </a:solidFill>
              <a:cs typeface="Arabic Typesetting" pitchFamily="66" charset="-78"/>
            </a:endParaRPr>
          </a:p>
          <a:p>
            <a:pPr>
              <a:defRPr/>
            </a:pPr>
            <a:r>
              <a:rPr lang="en-US" sz="2800" dirty="0" smtClean="0">
                <a:solidFill>
                  <a:schemeClr val="tx1"/>
                </a:solidFill>
                <a:cs typeface="Arabic Typesetting" pitchFamily="66" charset="-78"/>
              </a:rPr>
              <a:t>Emergency safeguards must be in working order at all times </a:t>
            </a:r>
            <a:r>
              <a:rPr lang="en-US" sz="2400" dirty="0" smtClean="0">
                <a:solidFill>
                  <a:schemeClr val="tx1"/>
                </a:solidFill>
                <a:cs typeface="Arabic Typesetting" pitchFamily="66" charset="-78"/>
              </a:rPr>
              <a:t>sprinkler systems, alarm systems, fire doors, exit lighting, etc.</a:t>
            </a:r>
            <a:endParaRPr lang="en-US" sz="2800" dirty="0" smtClean="0">
              <a:solidFill>
                <a:schemeClr val="tx1"/>
              </a:solidFill>
              <a:cs typeface="Arabic Typesetting" pitchFamily="66" charset="-78"/>
            </a:endParaRPr>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3558567" cy="609584"/>
          </a:xfrm>
        </p:spPr>
        <p:txBody>
          <a:bodyPr>
            <a:noAutofit/>
          </a:bodyPr>
          <a:lstStyle/>
          <a:p>
            <a:r>
              <a:rPr lang="en-US" sz="3600" dirty="0" smtClean="0">
                <a:solidFill>
                  <a:schemeClr val="tx1"/>
                </a:solidFill>
                <a:effectLst>
                  <a:outerShdw blurRad="38100" dist="38100" dir="2700000" algn="tl">
                    <a:srgbClr val="000000">
                      <a:alpha val="43137"/>
                    </a:srgbClr>
                  </a:outerShdw>
                </a:effectLst>
              </a:rPr>
              <a:t>Exit Marking </a:t>
            </a:r>
            <a:endParaRPr lang="en-IN" sz="3600" dirty="0">
              <a:solidFill>
                <a:schemeClr val="tx1"/>
              </a:solidFill>
              <a:effectLst>
                <a:outerShdw blurRad="38100" dist="38100" dir="2700000" algn="tl">
                  <a:srgbClr val="000000">
                    <a:alpha val="43137"/>
                  </a:srgbClr>
                </a:outerShdw>
              </a:effectLst>
            </a:endParaRPr>
          </a:p>
        </p:txBody>
      </p:sp>
      <p:sp>
        <p:nvSpPr>
          <p:cNvPr id="4" name="Subtitle 3"/>
          <p:cNvSpPr>
            <a:spLocks noGrp="1"/>
          </p:cNvSpPr>
          <p:nvPr>
            <p:ph type="body" idx="1"/>
          </p:nvPr>
        </p:nvSpPr>
        <p:spPr>
          <a:xfrm>
            <a:off x="285721" y="1071546"/>
            <a:ext cx="5286412" cy="5500726"/>
          </a:xfrm>
        </p:spPr>
        <p:txBody>
          <a:bodyPr>
            <a:noAutofit/>
          </a:bodyPr>
          <a:lstStyle/>
          <a:p>
            <a:pPr>
              <a:buFont typeface="Wingdings" pitchFamily="2" charset="2"/>
              <a:buChar char="§"/>
            </a:pPr>
            <a:r>
              <a:rPr lang="en-US" sz="2400" dirty="0" smtClean="0">
                <a:solidFill>
                  <a:schemeClr val="tx1"/>
                </a:solidFill>
                <a:latin typeface="+mj-lt"/>
                <a:cs typeface="Arabic Typesetting" pitchFamily="66" charset="-78"/>
              </a:rPr>
              <a:t>Each exit must be clearly visible and marked with an “</a:t>
            </a:r>
            <a:r>
              <a:rPr lang="en-US" altLang="ja-JP" sz="2400" dirty="0" smtClean="0">
                <a:solidFill>
                  <a:schemeClr val="tx1"/>
                </a:solidFill>
                <a:latin typeface="+mj-lt"/>
                <a:cs typeface="Arabic Typesetting" pitchFamily="66" charset="-78"/>
              </a:rPr>
              <a:t>Exit” sign</a:t>
            </a:r>
          </a:p>
          <a:p>
            <a:pPr>
              <a:buFont typeface="Wingdings" pitchFamily="2" charset="2"/>
              <a:buChar char="§"/>
            </a:pPr>
            <a:r>
              <a:rPr lang="en-US" sz="2400" dirty="0" smtClean="0">
                <a:solidFill>
                  <a:schemeClr val="tx1"/>
                </a:solidFill>
                <a:latin typeface="+mj-lt"/>
                <a:cs typeface="Arabic Typesetting" pitchFamily="66" charset="-78"/>
              </a:rPr>
              <a:t>Each exit must be free of decorations or signs that obscure the visibility of the door</a:t>
            </a:r>
          </a:p>
          <a:p>
            <a:pPr>
              <a:buFont typeface="Wingdings" pitchFamily="2" charset="2"/>
              <a:buChar char="§"/>
            </a:pPr>
            <a:r>
              <a:rPr lang="en-US" sz="2400" dirty="0" smtClean="0">
                <a:solidFill>
                  <a:schemeClr val="tx1"/>
                </a:solidFill>
                <a:latin typeface="+mj-lt"/>
                <a:cs typeface="Arabic Typesetting" pitchFamily="66" charset="-78"/>
              </a:rPr>
              <a:t>The line-of-sight to an exit sign must clearly be visible</a:t>
            </a:r>
          </a:p>
          <a:p>
            <a:pPr>
              <a:buFont typeface="Wingdings" pitchFamily="2" charset="2"/>
              <a:buChar char="§"/>
            </a:pPr>
            <a:r>
              <a:rPr lang="en-US" sz="2400" dirty="0" smtClean="0">
                <a:solidFill>
                  <a:schemeClr val="tx1"/>
                </a:solidFill>
                <a:latin typeface="+mj-lt"/>
                <a:cs typeface="Arabic Typesetting" pitchFamily="66" charset="-78"/>
              </a:rPr>
              <a:t>If the direction of exit travel is not immediately apparent, signs must be posted indicating the direction to the nearest exit</a:t>
            </a:r>
          </a:p>
          <a:p>
            <a:pPr>
              <a:buFont typeface="Wingdings" pitchFamily="2" charset="2"/>
              <a:buChar char="§"/>
            </a:pPr>
            <a:r>
              <a:rPr lang="en-US" sz="2400" dirty="0" smtClean="0">
                <a:solidFill>
                  <a:schemeClr val="tx1"/>
                </a:solidFill>
                <a:latin typeface="+mj-lt"/>
                <a:cs typeface="Arabic Typesetting" pitchFamily="66" charset="-78"/>
              </a:rPr>
              <a:t>Doors along an exit route that could be mistaken for an exit must be marked ”</a:t>
            </a:r>
            <a:r>
              <a:rPr lang="en-US" altLang="ja-JP" sz="2400" dirty="0" smtClean="0">
                <a:solidFill>
                  <a:schemeClr val="tx1"/>
                </a:solidFill>
                <a:latin typeface="+mj-lt"/>
                <a:cs typeface="Arabic Typesetting" pitchFamily="66" charset="-78"/>
              </a:rPr>
              <a:t>Not an Exit”, or be identified by a sign indicating its actual use (e.g. closet)</a:t>
            </a:r>
          </a:p>
        </p:txBody>
      </p:sp>
      <p:grpSp>
        <p:nvGrpSpPr>
          <p:cNvPr id="5" name="Group 37"/>
          <p:cNvGrpSpPr>
            <a:grpSpLocks/>
          </p:cNvGrpSpPr>
          <p:nvPr/>
        </p:nvGrpSpPr>
        <p:grpSpPr bwMode="auto">
          <a:xfrm>
            <a:off x="5929322" y="571480"/>
            <a:ext cx="2857520" cy="2695572"/>
            <a:chOff x="3888" y="192"/>
            <a:chExt cx="1680" cy="1968"/>
          </a:xfrm>
        </p:grpSpPr>
        <p:grpSp>
          <p:nvGrpSpPr>
            <p:cNvPr id="6" name="Group 4"/>
            <p:cNvGrpSpPr>
              <a:grpSpLocks/>
            </p:cNvGrpSpPr>
            <p:nvPr/>
          </p:nvGrpSpPr>
          <p:grpSpPr bwMode="auto">
            <a:xfrm>
              <a:off x="3888" y="192"/>
              <a:ext cx="1200" cy="1968"/>
              <a:chOff x="3456" y="1152"/>
              <a:chExt cx="1824" cy="2400"/>
            </a:xfrm>
          </p:grpSpPr>
          <p:sp>
            <p:nvSpPr>
              <p:cNvPr id="10" name="Rectangle 5"/>
              <p:cNvSpPr>
                <a:spLocks noChangeArrowheads="1"/>
              </p:cNvSpPr>
              <p:nvPr/>
            </p:nvSpPr>
            <p:spPr bwMode="auto">
              <a:xfrm>
                <a:off x="3456" y="1152"/>
                <a:ext cx="1824" cy="24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pic>
            <p:nvPicPr>
              <p:cNvPr id="11" name="Picture 6" descr="EXIT DOOR"/>
              <p:cNvPicPr>
                <a:picLocks noChangeAspect="1" noChangeArrowheads="1"/>
              </p:cNvPicPr>
              <p:nvPr/>
            </p:nvPicPr>
            <p:blipFill>
              <a:blip r:embed="rId3" cstate="print"/>
              <a:srcRect l="14301" t="10579" r="14201" b="10161"/>
              <a:stretch>
                <a:fillRect/>
              </a:stretch>
            </p:blipFill>
            <p:spPr bwMode="auto">
              <a:xfrm>
                <a:off x="3648" y="1680"/>
                <a:ext cx="1440" cy="1872"/>
              </a:xfrm>
              <a:prstGeom prst="rect">
                <a:avLst/>
              </a:prstGeom>
              <a:noFill/>
              <a:ln w="9525">
                <a:noFill/>
                <a:miter lim="800000"/>
                <a:headEnd/>
                <a:tailEnd/>
              </a:ln>
            </p:spPr>
          </p:pic>
          <p:pic>
            <p:nvPicPr>
              <p:cNvPr id="12" name="Picture 7" descr="exit sign"/>
              <p:cNvPicPr>
                <a:picLocks noChangeAspect="1" noChangeArrowheads="1"/>
              </p:cNvPicPr>
              <p:nvPr/>
            </p:nvPicPr>
            <p:blipFill>
              <a:blip r:embed="rId4" cstate="print"/>
              <a:srcRect/>
              <a:stretch>
                <a:fillRect/>
              </a:stretch>
            </p:blipFill>
            <p:spPr bwMode="auto">
              <a:xfrm>
                <a:off x="4080" y="1260"/>
                <a:ext cx="528" cy="357"/>
              </a:xfrm>
              <a:prstGeom prst="rect">
                <a:avLst/>
              </a:prstGeom>
              <a:noFill/>
              <a:ln w="9525">
                <a:noFill/>
                <a:miter lim="800000"/>
                <a:headEnd/>
                <a:tailEnd/>
              </a:ln>
            </p:spPr>
          </p:pic>
        </p:grpSp>
        <p:grpSp>
          <p:nvGrpSpPr>
            <p:cNvPr id="7" name="Group 31"/>
            <p:cNvGrpSpPr>
              <a:grpSpLocks/>
            </p:cNvGrpSpPr>
            <p:nvPr/>
          </p:nvGrpSpPr>
          <p:grpSpPr bwMode="auto">
            <a:xfrm>
              <a:off x="5088" y="624"/>
              <a:ext cx="480" cy="816"/>
              <a:chOff x="1776" y="3312"/>
              <a:chExt cx="480" cy="816"/>
            </a:xfrm>
          </p:grpSpPr>
          <p:sp>
            <p:nvSpPr>
              <p:cNvPr id="8" name="Line 29"/>
              <p:cNvSpPr>
                <a:spLocks noChangeShapeType="1"/>
              </p:cNvSpPr>
              <p:nvPr/>
            </p:nvSpPr>
            <p:spPr bwMode="auto">
              <a:xfrm>
                <a:off x="1776" y="3840"/>
                <a:ext cx="144" cy="288"/>
              </a:xfrm>
              <a:prstGeom prst="line">
                <a:avLst/>
              </a:prstGeom>
              <a:noFill/>
              <a:ln w="571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 name="Line 30"/>
              <p:cNvSpPr>
                <a:spLocks noChangeShapeType="1"/>
              </p:cNvSpPr>
              <p:nvPr/>
            </p:nvSpPr>
            <p:spPr bwMode="auto">
              <a:xfrm flipV="1">
                <a:off x="1920" y="3312"/>
                <a:ext cx="336" cy="816"/>
              </a:xfrm>
              <a:prstGeom prst="line">
                <a:avLst/>
              </a:prstGeom>
              <a:noFill/>
              <a:ln w="571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grpSp>
      <p:grpSp>
        <p:nvGrpSpPr>
          <p:cNvPr id="13" name="Group 36"/>
          <p:cNvGrpSpPr>
            <a:grpSpLocks/>
          </p:cNvGrpSpPr>
          <p:nvPr/>
        </p:nvGrpSpPr>
        <p:grpSpPr bwMode="auto">
          <a:xfrm>
            <a:off x="5929322" y="3500438"/>
            <a:ext cx="2928958" cy="3000372"/>
            <a:chOff x="3888" y="2256"/>
            <a:chExt cx="1680" cy="1968"/>
          </a:xfrm>
        </p:grpSpPr>
        <p:grpSp>
          <p:nvGrpSpPr>
            <p:cNvPr id="14" name="Group 13"/>
            <p:cNvGrpSpPr>
              <a:grpSpLocks/>
            </p:cNvGrpSpPr>
            <p:nvPr/>
          </p:nvGrpSpPr>
          <p:grpSpPr bwMode="auto">
            <a:xfrm>
              <a:off x="3888" y="2256"/>
              <a:ext cx="1200" cy="1968"/>
              <a:chOff x="3456" y="1152"/>
              <a:chExt cx="1824" cy="2400"/>
            </a:xfrm>
          </p:grpSpPr>
          <p:sp>
            <p:nvSpPr>
              <p:cNvPr id="29" name="Rectangle 14"/>
              <p:cNvSpPr>
                <a:spLocks noChangeArrowheads="1"/>
              </p:cNvSpPr>
              <p:nvPr/>
            </p:nvSpPr>
            <p:spPr bwMode="auto">
              <a:xfrm>
                <a:off x="3456" y="1152"/>
                <a:ext cx="1824" cy="24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pic>
            <p:nvPicPr>
              <p:cNvPr id="30" name="Picture 15" descr="EXIT DOOR"/>
              <p:cNvPicPr>
                <a:picLocks noChangeAspect="1" noChangeArrowheads="1"/>
              </p:cNvPicPr>
              <p:nvPr/>
            </p:nvPicPr>
            <p:blipFill>
              <a:blip r:embed="rId3" cstate="print"/>
              <a:srcRect l="14301" t="10579" r="14201" b="10161"/>
              <a:stretch>
                <a:fillRect/>
              </a:stretch>
            </p:blipFill>
            <p:spPr bwMode="auto">
              <a:xfrm>
                <a:off x="3648" y="1680"/>
                <a:ext cx="1440" cy="1872"/>
              </a:xfrm>
              <a:prstGeom prst="rect">
                <a:avLst/>
              </a:prstGeom>
              <a:noFill/>
              <a:ln w="9525">
                <a:noFill/>
                <a:miter lim="800000"/>
                <a:headEnd/>
                <a:tailEnd/>
              </a:ln>
            </p:spPr>
          </p:pic>
          <p:pic>
            <p:nvPicPr>
              <p:cNvPr id="31" name="Picture 16" descr="exit sign"/>
              <p:cNvPicPr>
                <a:picLocks noChangeAspect="1" noChangeArrowheads="1"/>
              </p:cNvPicPr>
              <p:nvPr/>
            </p:nvPicPr>
            <p:blipFill>
              <a:blip r:embed="rId4" cstate="print"/>
              <a:srcRect/>
              <a:stretch>
                <a:fillRect/>
              </a:stretch>
            </p:blipFill>
            <p:spPr bwMode="auto">
              <a:xfrm>
                <a:off x="4080" y="1260"/>
                <a:ext cx="528" cy="357"/>
              </a:xfrm>
              <a:prstGeom prst="rect">
                <a:avLst/>
              </a:prstGeom>
              <a:noFill/>
              <a:ln w="9525">
                <a:noFill/>
                <a:miter lim="800000"/>
                <a:headEnd/>
                <a:tailEnd/>
              </a:ln>
            </p:spPr>
          </p:pic>
        </p:grpSp>
        <p:grpSp>
          <p:nvGrpSpPr>
            <p:cNvPr id="15" name="Group 35"/>
            <p:cNvGrpSpPr>
              <a:grpSpLocks/>
            </p:cNvGrpSpPr>
            <p:nvPr/>
          </p:nvGrpSpPr>
          <p:grpSpPr bwMode="auto">
            <a:xfrm>
              <a:off x="3888" y="2352"/>
              <a:ext cx="1680" cy="1350"/>
              <a:chOff x="3888" y="2352"/>
              <a:chExt cx="1680" cy="1350"/>
            </a:xfrm>
          </p:grpSpPr>
          <p:pic>
            <p:nvPicPr>
              <p:cNvPr id="16" name="Picture 1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72" y="3120"/>
                <a:ext cx="438" cy="582"/>
              </a:xfrm>
              <a:prstGeom prst="rect">
                <a:avLst/>
              </a:prstGeom>
              <a:noFill/>
              <a:ln w="9525">
                <a:solidFill>
                  <a:schemeClr val="fo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7" name="Freeform 20"/>
              <p:cNvSpPr>
                <a:spLocks/>
              </p:cNvSpPr>
              <p:nvPr/>
            </p:nvSpPr>
            <p:spPr bwMode="auto">
              <a:xfrm>
                <a:off x="3936" y="2352"/>
                <a:ext cx="288" cy="240"/>
              </a:xfrm>
              <a:custGeom>
                <a:avLst/>
                <a:gdLst>
                  <a:gd name="T0" fmla="*/ 0 w 288"/>
                  <a:gd name="T1" fmla="*/ 0 h 240"/>
                  <a:gd name="T2" fmla="*/ 144 w 288"/>
                  <a:gd name="T3" fmla="*/ 240 h 240"/>
                  <a:gd name="T4" fmla="*/ 288 w 288"/>
                  <a:gd name="T5" fmla="*/ 0 h 240"/>
                  <a:gd name="T6" fmla="*/ 0 60000 65536"/>
                  <a:gd name="T7" fmla="*/ 0 60000 65536"/>
                  <a:gd name="T8" fmla="*/ 0 60000 65536"/>
                </a:gdLst>
                <a:ahLst/>
                <a:cxnLst>
                  <a:cxn ang="T6">
                    <a:pos x="T0" y="T1"/>
                  </a:cxn>
                  <a:cxn ang="T7">
                    <a:pos x="T2" y="T3"/>
                  </a:cxn>
                  <a:cxn ang="T8">
                    <a:pos x="T4" y="T5"/>
                  </a:cxn>
                </a:cxnLst>
                <a:rect l="0" t="0" r="r" b="b"/>
                <a:pathLst>
                  <a:path w="288" h="240">
                    <a:moveTo>
                      <a:pt x="0" y="0"/>
                    </a:moveTo>
                    <a:cubicBezTo>
                      <a:pt x="48" y="120"/>
                      <a:pt x="96" y="240"/>
                      <a:pt x="144" y="240"/>
                    </a:cubicBezTo>
                    <a:cubicBezTo>
                      <a:pt x="192" y="240"/>
                      <a:pt x="264" y="40"/>
                      <a:pt x="288" y="0"/>
                    </a:cubicBezTo>
                  </a:path>
                </a:pathLst>
              </a:custGeom>
              <a:noFill/>
              <a:ln w="57150" cap="flat" cmpd="sng">
                <a:solidFill>
                  <a:schemeClr val="folHlink"/>
                </a:solidFill>
                <a:prstDash val="solid"/>
                <a:round/>
                <a:headEnd/>
                <a:tailEnd/>
              </a:ln>
              <a:effectLst/>
            </p:spPr>
            <p:txBody>
              <a:bodyPr wrap="none" anchor="ctr"/>
              <a:lstStyle/>
              <a:p>
                <a:endParaRPr lang="en-IN"/>
              </a:p>
            </p:txBody>
          </p:sp>
          <p:sp>
            <p:nvSpPr>
              <p:cNvPr id="18" name="Freeform 21"/>
              <p:cNvSpPr>
                <a:spLocks/>
              </p:cNvSpPr>
              <p:nvPr/>
            </p:nvSpPr>
            <p:spPr bwMode="auto">
              <a:xfrm>
                <a:off x="4224" y="2352"/>
                <a:ext cx="288" cy="240"/>
              </a:xfrm>
              <a:custGeom>
                <a:avLst/>
                <a:gdLst>
                  <a:gd name="T0" fmla="*/ 0 w 288"/>
                  <a:gd name="T1" fmla="*/ 0 h 240"/>
                  <a:gd name="T2" fmla="*/ 144 w 288"/>
                  <a:gd name="T3" fmla="*/ 240 h 240"/>
                  <a:gd name="T4" fmla="*/ 288 w 288"/>
                  <a:gd name="T5" fmla="*/ 0 h 240"/>
                  <a:gd name="T6" fmla="*/ 0 60000 65536"/>
                  <a:gd name="T7" fmla="*/ 0 60000 65536"/>
                  <a:gd name="T8" fmla="*/ 0 60000 65536"/>
                </a:gdLst>
                <a:ahLst/>
                <a:cxnLst>
                  <a:cxn ang="T6">
                    <a:pos x="T0" y="T1"/>
                  </a:cxn>
                  <a:cxn ang="T7">
                    <a:pos x="T2" y="T3"/>
                  </a:cxn>
                  <a:cxn ang="T8">
                    <a:pos x="T4" y="T5"/>
                  </a:cxn>
                </a:cxnLst>
                <a:rect l="0" t="0" r="r" b="b"/>
                <a:pathLst>
                  <a:path w="288" h="240">
                    <a:moveTo>
                      <a:pt x="0" y="0"/>
                    </a:moveTo>
                    <a:cubicBezTo>
                      <a:pt x="48" y="120"/>
                      <a:pt x="96" y="240"/>
                      <a:pt x="144" y="240"/>
                    </a:cubicBezTo>
                    <a:cubicBezTo>
                      <a:pt x="192" y="240"/>
                      <a:pt x="264" y="40"/>
                      <a:pt x="288" y="0"/>
                    </a:cubicBezTo>
                  </a:path>
                </a:pathLst>
              </a:custGeom>
              <a:noFill/>
              <a:ln w="57150" cap="flat" cmpd="sng">
                <a:solidFill>
                  <a:schemeClr val="folHlink"/>
                </a:solidFill>
                <a:prstDash val="solid"/>
                <a:round/>
                <a:headEnd/>
                <a:tailEnd/>
              </a:ln>
              <a:effectLst/>
            </p:spPr>
            <p:txBody>
              <a:bodyPr wrap="none" anchor="ctr"/>
              <a:lstStyle/>
              <a:p>
                <a:endParaRPr lang="en-IN"/>
              </a:p>
            </p:txBody>
          </p:sp>
          <p:sp>
            <p:nvSpPr>
              <p:cNvPr id="19" name="Freeform 22"/>
              <p:cNvSpPr>
                <a:spLocks/>
              </p:cNvSpPr>
              <p:nvPr/>
            </p:nvSpPr>
            <p:spPr bwMode="auto">
              <a:xfrm>
                <a:off x="4512" y="2352"/>
                <a:ext cx="288" cy="240"/>
              </a:xfrm>
              <a:custGeom>
                <a:avLst/>
                <a:gdLst>
                  <a:gd name="T0" fmla="*/ 0 w 288"/>
                  <a:gd name="T1" fmla="*/ 0 h 240"/>
                  <a:gd name="T2" fmla="*/ 144 w 288"/>
                  <a:gd name="T3" fmla="*/ 240 h 240"/>
                  <a:gd name="T4" fmla="*/ 288 w 288"/>
                  <a:gd name="T5" fmla="*/ 0 h 240"/>
                  <a:gd name="T6" fmla="*/ 0 60000 65536"/>
                  <a:gd name="T7" fmla="*/ 0 60000 65536"/>
                  <a:gd name="T8" fmla="*/ 0 60000 65536"/>
                </a:gdLst>
                <a:ahLst/>
                <a:cxnLst>
                  <a:cxn ang="T6">
                    <a:pos x="T0" y="T1"/>
                  </a:cxn>
                  <a:cxn ang="T7">
                    <a:pos x="T2" y="T3"/>
                  </a:cxn>
                  <a:cxn ang="T8">
                    <a:pos x="T4" y="T5"/>
                  </a:cxn>
                </a:cxnLst>
                <a:rect l="0" t="0" r="r" b="b"/>
                <a:pathLst>
                  <a:path w="288" h="240">
                    <a:moveTo>
                      <a:pt x="0" y="0"/>
                    </a:moveTo>
                    <a:cubicBezTo>
                      <a:pt x="48" y="120"/>
                      <a:pt x="96" y="240"/>
                      <a:pt x="144" y="240"/>
                    </a:cubicBezTo>
                    <a:cubicBezTo>
                      <a:pt x="192" y="240"/>
                      <a:pt x="264" y="40"/>
                      <a:pt x="288" y="0"/>
                    </a:cubicBezTo>
                  </a:path>
                </a:pathLst>
              </a:custGeom>
              <a:noFill/>
              <a:ln w="57150" cap="flat" cmpd="sng">
                <a:solidFill>
                  <a:schemeClr val="folHlink"/>
                </a:solidFill>
                <a:prstDash val="solid"/>
                <a:round/>
                <a:headEnd/>
                <a:tailEnd/>
              </a:ln>
              <a:effectLst/>
            </p:spPr>
            <p:txBody>
              <a:bodyPr wrap="none" anchor="ctr"/>
              <a:lstStyle/>
              <a:p>
                <a:endParaRPr lang="en-IN"/>
              </a:p>
            </p:txBody>
          </p:sp>
          <p:sp>
            <p:nvSpPr>
              <p:cNvPr id="20" name="Freeform 23"/>
              <p:cNvSpPr>
                <a:spLocks/>
              </p:cNvSpPr>
              <p:nvPr/>
            </p:nvSpPr>
            <p:spPr bwMode="auto">
              <a:xfrm>
                <a:off x="4800" y="2352"/>
                <a:ext cx="288" cy="240"/>
              </a:xfrm>
              <a:custGeom>
                <a:avLst/>
                <a:gdLst>
                  <a:gd name="T0" fmla="*/ 0 w 288"/>
                  <a:gd name="T1" fmla="*/ 0 h 240"/>
                  <a:gd name="T2" fmla="*/ 144 w 288"/>
                  <a:gd name="T3" fmla="*/ 240 h 240"/>
                  <a:gd name="T4" fmla="*/ 288 w 288"/>
                  <a:gd name="T5" fmla="*/ 0 h 240"/>
                  <a:gd name="T6" fmla="*/ 0 60000 65536"/>
                  <a:gd name="T7" fmla="*/ 0 60000 65536"/>
                  <a:gd name="T8" fmla="*/ 0 60000 65536"/>
                </a:gdLst>
                <a:ahLst/>
                <a:cxnLst>
                  <a:cxn ang="T6">
                    <a:pos x="T0" y="T1"/>
                  </a:cxn>
                  <a:cxn ang="T7">
                    <a:pos x="T2" y="T3"/>
                  </a:cxn>
                  <a:cxn ang="T8">
                    <a:pos x="T4" y="T5"/>
                  </a:cxn>
                </a:cxnLst>
                <a:rect l="0" t="0" r="r" b="b"/>
                <a:pathLst>
                  <a:path w="288" h="240">
                    <a:moveTo>
                      <a:pt x="0" y="0"/>
                    </a:moveTo>
                    <a:cubicBezTo>
                      <a:pt x="48" y="120"/>
                      <a:pt x="96" y="240"/>
                      <a:pt x="144" y="240"/>
                    </a:cubicBezTo>
                    <a:cubicBezTo>
                      <a:pt x="192" y="240"/>
                      <a:pt x="264" y="40"/>
                      <a:pt x="288" y="0"/>
                    </a:cubicBezTo>
                  </a:path>
                </a:pathLst>
              </a:custGeom>
              <a:noFill/>
              <a:ln w="57150" cap="flat" cmpd="sng">
                <a:solidFill>
                  <a:schemeClr val="folHlink"/>
                </a:solidFill>
                <a:prstDash val="solid"/>
                <a:round/>
                <a:headEnd/>
                <a:tailEnd/>
              </a:ln>
              <a:effectLst/>
            </p:spPr>
            <p:txBody>
              <a:bodyPr wrap="none" anchor="ctr"/>
              <a:lstStyle/>
              <a:p>
                <a:endParaRPr lang="en-IN"/>
              </a:p>
            </p:txBody>
          </p:sp>
          <p:sp>
            <p:nvSpPr>
              <p:cNvPr id="21" name="Oval 24"/>
              <p:cNvSpPr>
                <a:spLocks noChangeArrowheads="1"/>
              </p:cNvSpPr>
              <p:nvPr/>
            </p:nvSpPr>
            <p:spPr bwMode="auto">
              <a:xfrm>
                <a:off x="3888" y="235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2" name="Oval 25"/>
              <p:cNvSpPr>
                <a:spLocks noChangeArrowheads="1"/>
              </p:cNvSpPr>
              <p:nvPr/>
            </p:nvSpPr>
            <p:spPr bwMode="auto">
              <a:xfrm>
                <a:off x="4176" y="235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3" name="Oval 26"/>
              <p:cNvSpPr>
                <a:spLocks noChangeArrowheads="1"/>
              </p:cNvSpPr>
              <p:nvPr/>
            </p:nvSpPr>
            <p:spPr bwMode="auto">
              <a:xfrm>
                <a:off x="4464" y="235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4" name="Oval 27"/>
              <p:cNvSpPr>
                <a:spLocks noChangeArrowheads="1"/>
              </p:cNvSpPr>
              <p:nvPr/>
            </p:nvSpPr>
            <p:spPr bwMode="auto">
              <a:xfrm>
                <a:off x="4752" y="235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5" name="Oval 28"/>
              <p:cNvSpPr>
                <a:spLocks noChangeArrowheads="1"/>
              </p:cNvSpPr>
              <p:nvPr/>
            </p:nvSpPr>
            <p:spPr bwMode="auto">
              <a:xfrm>
                <a:off x="5040" y="235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nvGrpSpPr>
              <p:cNvPr id="26" name="Group 34"/>
              <p:cNvGrpSpPr>
                <a:grpSpLocks/>
              </p:cNvGrpSpPr>
              <p:nvPr/>
            </p:nvGrpSpPr>
            <p:grpSpPr bwMode="auto">
              <a:xfrm>
                <a:off x="5136" y="2784"/>
                <a:ext cx="432" cy="720"/>
                <a:chOff x="5136" y="2784"/>
                <a:chExt cx="432" cy="720"/>
              </a:xfrm>
            </p:grpSpPr>
            <p:sp>
              <p:nvSpPr>
                <p:cNvPr id="27" name="Line 32"/>
                <p:cNvSpPr>
                  <a:spLocks noChangeShapeType="1"/>
                </p:cNvSpPr>
                <p:nvPr/>
              </p:nvSpPr>
              <p:spPr bwMode="auto">
                <a:xfrm>
                  <a:off x="5184" y="2832"/>
                  <a:ext cx="336" cy="672"/>
                </a:xfrm>
                <a:prstGeom prst="line">
                  <a:avLst/>
                </a:prstGeom>
                <a:noFill/>
                <a:ln w="571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8" name="Line 33"/>
                <p:cNvSpPr>
                  <a:spLocks noChangeShapeType="1"/>
                </p:cNvSpPr>
                <p:nvPr/>
              </p:nvSpPr>
              <p:spPr bwMode="auto">
                <a:xfrm flipH="1">
                  <a:off x="5136" y="2784"/>
                  <a:ext cx="432" cy="720"/>
                </a:xfrm>
                <a:prstGeom prst="line">
                  <a:avLst/>
                </a:prstGeom>
                <a:noFill/>
                <a:ln w="571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grpSp>
      </p:grpSp>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6201773" cy="609584"/>
          </a:xfrm>
        </p:spPr>
        <p:txBody>
          <a:bodyPr>
            <a:noAutofit/>
          </a:bodyPr>
          <a:lstStyle/>
          <a:p>
            <a:r>
              <a:rPr lang="en-IN" sz="3600" u="sng" dirty="0" smtClean="0"/>
              <a:t>Maintenance of Fire Doors</a:t>
            </a:r>
            <a:endParaRPr lang="en-IN" sz="3600" u="sng" dirty="0"/>
          </a:p>
        </p:txBody>
      </p:sp>
      <p:sp>
        <p:nvSpPr>
          <p:cNvPr id="4" name="Subtitle 3"/>
          <p:cNvSpPr>
            <a:spLocks noGrp="1"/>
          </p:cNvSpPr>
          <p:nvPr>
            <p:ph type="body" idx="1"/>
          </p:nvPr>
        </p:nvSpPr>
        <p:spPr>
          <a:xfrm>
            <a:off x="357158" y="785794"/>
            <a:ext cx="8643998" cy="5857916"/>
          </a:xfrm>
        </p:spPr>
        <p:txBody>
          <a:bodyPr>
            <a:noAutofit/>
          </a:bodyPr>
          <a:lstStyle/>
          <a:p>
            <a:r>
              <a:rPr lang="en-IN" sz="1800" dirty="0" smtClean="0">
                <a:solidFill>
                  <a:schemeClr val="tx1"/>
                </a:solidFill>
                <a:latin typeface="+mj-lt"/>
                <a:cs typeface="Arabic Typesetting" pitchFamily="66" charset="-78"/>
              </a:rPr>
              <a:t>Fire doors are engineered products that provide life and property saving functions in the event of fire. It is important that they are regularly inspected and maintained to permit them to perform at their best on the one and only occasion when they are called upon to do so.</a:t>
            </a:r>
          </a:p>
          <a:p>
            <a:r>
              <a:rPr lang="en-IN" sz="1800" dirty="0" smtClean="0">
                <a:solidFill>
                  <a:schemeClr val="tx1"/>
                </a:solidFill>
                <a:latin typeface="+mj-lt"/>
                <a:cs typeface="Arabic Typesetting" pitchFamily="66" charset="-78"/>
              </a:rPr>
              <a:t>Doorsets fitted with hold open devices or swing free type closers should be closed daily, particularly overnight when there is likely to be low building occupancy. For busy 24/7 buildings (e.g. hospitals) fire doors should be closed at least weekly. All fire doors should close effectively from any angle of opening, using only the door closer.</a:t>
            </a:r>
          </a:p>
          <a:p>
            <a:r>
              <a:rPr lang="en-IN" sz="1800" b="1" dirty="0" smtClean="0">
                <a:solidFill>
                  <a:schemeClr val="tx1"/>
                </a:solidFill>
                <a:latin typeface="+mj-lt"/>
                <a:cs typeface="Arabic Typesetting" pitchFamily="66" charset="-78"/>
              </a:rPr>
              <a:t>There are a number of reasons why doors may fail to close:-</a:t>
            </a:r>
          </a:p>
          <a:p>
            <a:pPr lvl="0">
              <a:buFont typeface="Arial" pitchFamily="34" charset="0"/>
              <a:buChar char="•"/>
            </a:pPr>
            <a:r>
              <a:rPr lang="en-IN" sz="1800" b="1" dirty="0" smtClean="0">
                <a:solidFill>
                  <a:schemeClr val="tx1"/>
                </a:solidFill>
                <a:latin typeface="+mj-lt"/>
                <a:cs typeface="Arabic Typesetting" pitchFamily="66" charset="-78"/>
              </a:rPr>
              <a:t>Foreign bodies or other objects may be obstructing the door.</a:t>
            </a:r>
          </a:p>
          <a:p>
            <a:pPr lvl="0">
              <a:buFont typeface="Arial" pitchFamily="34" charset="0"/>
              <a:buChar char="•"/>
            </a:pPr>
            <a:r>
              <a:rPr lang="en-IN" sz="1800" b="1" dirty="0" smtClean="0">
                <a:solidFill>
                  <a:schemeClr val="tx1"/>
                </a:solidFill>
                <a:latin typeface="+mj-lt"/>
                <a:cs typeface="Arabic Typesetting" pitchFamily="66" charset="-78"/>
              </a:rPr>
              <a:t>The smoke seals may be incorrectly fitted or damaged.</a:t>
            </a:r>
          </a:p>
          <a:p>
            <a:pPr lvl="0">
              <a:buFont typeface="Arial" pitchFamily="34" charset="0"/>
              <a:buChar char="•"/>
            </a:pPr>
            <a:r>
              <a:rPr lang="en-IN" sz="1800" b="1" dirty="0" smtClean="0">
                <a:solidFill>
                  <a:schemeClr val="tx1"/>
                </a:solidFill>
                <a:latin typeface="+mj-lt"/>
                <a:cs typeface="Arabic Typesetting" pitchFamily="66" charset="-78"/>
              </a:rPr>
              <a:t>If a latch is fitted, it may be malfunctioning or require lubrication.</a:t>
            </a:r>
          </a:p>
          <a:p>
            <a:pPr lvl="0"/>
            <a:r>
              <a:rPr lang="en-IN" sz="1800" dirty="0" smtClean="0">
                <a:solidFill>
                  <a:schemeClr val="tx1"/>
                </a:solidFill>
                <a:latin typeface="+mj-lt"/>
                <a:cs typeface="Arabic Typesetting" pitchFamily="66" charset="-78"/>
              </a:rPr>
              <a:t>The closing device may need adjustment but this must only be done as  a last resort and very carefully, to ensure that the door can be opened without undue force.</a:t>
            </a:r>
          </a:p>
          <a:p>
            <a:r>
              <a:rPr lang="en-IN" sz="1800" b="1" dirty="0" smtClean="0">
                <a:solidFill>
                  <a:schemeClr val="tx1"/>
                </a:solidFill>
                <a:latin typeface="+mj-lt"/>
                <a:cs typeface="Arabic Typesetting" pitchFamily="66" charset="-78"/>
              </a:rPr>
              <a:t>Intumescent seals </a:t>
            </a:r>
            <a:r>
              <a:rPr lang="en-IN" sz="1800" dirty="0" smtClean="0">
                <a:solidFill>
                  <a:schemeClr val="tx1"/>
                </a:solidFill>
                <a:latin typeface="+mj-lt"/>
                <a:cs typeface="Arabic Typesetting" pitchFamily="66" charset="-78"/>
              </a:rPr>
              <a:t>should be checked regularly, at intervals not greater than 6 months, and damaged or missing ones replaced. To maintain the designated performance potential, replacement seals should be of the same brand, size and type as the original. Any intumescent seal of the same size as the original, however, is better than none. The gap between the fire door and the frame should be 2 to 4mm wide.</a:t>
            </a:r>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1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6201773" cy="609584"/>
          </a:xfrm>
        </p:spPr>
        <p:txBody>
          <a:bodyPr>
            <a:noAutofit/>
          </a:bodyPr>
          <a:lstStyle/>
          <a:p>
            <a:r>
              <a:rPr lang="en-IN" sz="3600" u="sng" dirty="0" smtClean="0">
                <a:solidFill>
                  <a:schemeClr val="tx1"/>
                </a:solidFill>
              </a:rPr>
              <a:t>Maintenance of Fire Doors</a:t>
            </a:r>
            <a:endParaRPr lang="en-IN" sz="3600" u="sng" dirty="0">
              <a:solidFill>
                <a:schemeClr val="tx1"/>
              </a:solidFill>
            </a:endParaRPr>
          </a:p>
        </p:txBody>
      </p:sp>
      <p:sp>
        <p:nvSpPr>
          <p:cNvPr id="4" name="Subtitle 3"/>
          <p:cNvSpPr>
            <a:spLocks noGrp="1"/>
          </p:cNvSpPr>
          <p:nvPr>
            <p:ph type="body" idx="1"/>
          </p:nvPr>
        </p:nvSpPr>
        <p:spPr>
          <a:xfrm>
            <a:off x="285720" y="1142984"/>
            <a:ext cx="8715436" cy="5357850"/>
          </a:xfrm>
        </p:spPr>
        <p:txBody>
          <a:bodyPr>
            <a:noAutofit/>
          </a:bodyPr>
          <a:lstStyle/>
          <a:p>
            <a:r>
              <a:rPr lang="en-IN" sz="1900" dirty="0" smtClean="0">
                <a:solidFill>
                  <a:schemeClr val="tx1"/>
                </a:solidFill>
                <a:latin typeface="+mj-lt"/>
                <a:cs typeface="Arabic Typesetting" pitchFamily="66" charset="-78"/>
              </a:rPr>
              <a:t>Mechanical items such as hinges, locks, latches, closers, floor springs etc are likely to wear over time. Maintenance provisions should comply with the hardware supplier’s recommendations where these are known. Otherwise, locks and latches may require occasional light lubrication.</a:t>
            </a:r>
          </a:p>
          <a:p>
            <a:r>
              <a:rPr lang="en-IN" sz="1900" dirty="0" smtClean="0">
                <a:solidFill>
                  <a:schemeClr val="tx1"/>
                </a:solidFill>
                <a:latin typeface="+mj-lt"/>
                <a:cs typeface="Arabic Typesetting" pitchFamily="66" charset="-78"/>
              </a:rPr>
              <a:t>Some hinges use self-lubricating bearings that will not need additional lubrication.</a:t>
            </a:r>
          </a:p>
          <a:p>
            <a:r>
              <a:rPr lang="en-IN" sz="1900" dirty="0" smtClean="0">
                <a:solidFill>
                  <a:schemeClr val="tx1"/>
                </a:solidFill>
                <a:latin typeface="+mj-lt"/>
                <a:cs typeface="Arabic Typesetting" pitchFamily="66" charset="-78"/>
              </a:rPr>
              <a:t>Where it is necessary to replace worn hardware on a fire door, the essential items should be replaced with products to the same specification as the original where possible. Otherwise, hinges, latches, locks, flush bolts, closers and other items of load-bearing or securing hardware should be of the same type and size as the original items and should have been proven for use in timber fire rated doorsets of the required performance. </a:t>
            </a:r>
          </a:p>
          <a:p>
            <a:r>
              <a:rPr lang="en-IN" sz="1900" dirty="0" smtClean="0">
                <a:solidFill>
                  <a:schemeClr val="tx1"/>
                </a:solidFill>
                <a:latin typeface="+mj-lt"/>
                <a:cs typeface="Arabic Typesetting" pitchFamily="66" charset="-78"/>
              </a:rPr>
              <a:t>Hardware that has been successfully tested in metal doorsets may not be suitable for use with timber doorsets. Intumescent gaskets may have been used under hinge blades, locks/latches for end plates, strike plates, and/or with closer fittings and in flush bolt recesses. These gaskets should ideally be replaced if possible with gaskets of the same material; alternatively, if undamaged, they should be retained and reused with the new fittings. Intumescent gaskets or mastics used for these applications are usually the low pressure type.</a:t>
            </a:r>
          </a:p>
        </p:txBody>
      </p:sp>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13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12502" y="2636912"/>
            <a:ext cx="7990201" cy="1446550"/>
          </a:xfrm>
          <a:prstGeom prst="rect">
            <a:avLst/>
          </a:prstGeom>
          <a:noFill/>
        </p:spPr>
        <p:txBody>
          <a:bodyPr wrap="none" rtlCol="0">
            <a:spAutoFit/>
          </a:bodyPr>
          <a:lstStyle/>
          <a:p>
            <a:r>
              <a:rPr lang="en-IN" sz="8800" dirty="0" smtClean="0"/>
              <a:t>ANY QUESTION ?</a:t>
            </a:r>
            <a:endParaRPr lang="en-IN" sz="8800" dirty="0"/>
          </a:p>
        </p:txBody>
      </p:sp>
    </p:spTree>
    <p:extLst>
      <p:ext uri="{BB962C8B-B14F-4D97-AF65-F5344CB8AC3E}">
        <p14:creationId xmlns="" xmlns:p14="http://schemas.microsoft.com/office/powerpoint/2010/main" val="625757565"/>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13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8072494" cy="785817"/>
          </a:xfrm>
        </p:spPr>
        <p:txBody>
          <a:bodyPr>
            <a:normAutofit fontScale="90000"/>
          </a:bodyPr>
          <a:lstStyle/>
          <a:p>
            <a:pPr lvl="0"/>
            <a:r>
              <a:rPr lang="en-US" sz="4900" b="1" dirty="0" smtClean="0">
                <a:solidFill>
                  <a:schemeClr val="bg2">
                    <a:lumMod val="10000"/>
                  </a:schemeClr>
                </a:solidFill>
              </a:rPr>
              <a:t>FIRE PROTECTION ENGINEERING</a:t>
            </a:r>
            <a:endParaRPr lang="en-IN" b="1" dirty="0"/>
          </a:p>
        </p:txBody>
      </p:sp>
      <p:sp>
        <p:nvSpPr>
          <p:cNvPr id="5" name="Subtitle 4"/>
          <p:cNvSpPr>
            <a:spLocks noGrp="1"/>
          </p:cNvSpPr>
          <p:nvPr>
            <p:ph type="subTitle" idx="1"/>
          </p:nvPr>
        </p:nvSpPr>
        <p:spPr>
          <a:xfrm>
            <a:off x="214282" y="928670"/>
            <a:ext cx="8572560" cy="5643602"/>
          </a:xfrm>
        </p:spPr>
        <p:txBody>
          <a:bodyPr>
            <a:noAutofit/>
          </a:bodyPr>
          <a:lstStyle/>
          <a:p>
            <a:pPr algn="l"/>
            <a:r>
              <a:rPr lang="en-US" sz="2000" dirty="0" smtClean="0">
                <a:solidFill>
                  <a:schemeClr val="tx1"/>
                </a:solidFill>
                <a:latin typeface="+mj-lt"/>
                <a:cs typeface="Arabic Typesetting" pitchFamily="66" charset="-78"/>
              </a:rPr>
              <a:t>Fire Protection Engineering (also known as fire engineering or fire safety engineering) is the application of science and engineering principles to protect people and their environments from the destructive effects of fire and smoke.</a:t>
            </a:r>
          </a:p>
          <a:p>
            <a:pPr algn="l"/>
            <a:endParaRPr lang="en-US" sz="2000" dirty="0" smtClean="0">
              <a:solidFill>
                <a:schemeClr val="tx1"/>
              </a:solidFill>
              <a:latin typeface="+mj-lt"/>
              <a:cs typeface="Arabic Typesetting" pitchFamily="66" charset="-78"/>
            </a:endParaRPr>
          </a:p>
          <a:p>
            <a:pPr algn="l"/>
            <a:endParaRPr lang="en-IN" sz="300" dirty="0" smtClean="0">
              <a:solidFill>
                <a:schemeClr val="tx1"/>
              </a:solidFill>
              <a:latin typeface="+mj-lt"/>
              <a:cs typeface="Arabic Typesetting" pitchFamily="66" charset="-78"/>
            </a:endParaRPr>
          </a:p>
          <a:p>
            <a:pPr algn="l"/>
            <a:r>
              <a:rPr lang="en-US" sz="2000" b="1" u="sng" dirty="0" smtClean="0">
                <a:solidFill>
                  <a:schemeClr val="tx1"/>
                </a:solidFill>
                <a:latin typeface="+mj-lt"/>
                <a:cs typeface="Arabic Typesetting" pitchFamily="66" charset="-78"/>
              </a:rPr>
              <a:t>The discipline of fire protection engineering includes, but is not exclusive to:</a:t>
            </a:r>
            <a:endParaRPr lang="en-IN" sz="2000" b="1" u="sng" dirty="0" smtClean="0">
              <a:solidFill>
                <a:schemeClr val="tx1"/>
              </a:solidFill>
              <a:latin typeface="+mj-lt"/>
              <a:cs typeface="Arabic Typesetting" pitchFamily="66" charset="-78"/>
            </a:endParaRPr>
          </a:p>
          <a:p>
            <a:pPr lvl="0" algn="l">
              <a:buFont typeface="Arial" pitchFamily="34" charset="0"/>
              <a:buChar char="•"/>
            </a:pPr>
            <a:r>
              <a:rPr lang="en-US" sz="2000" dirty="0" smtClean="0">
                <a:solidFill>
                  <a:schemeClr val="tx1"/>
                </a:solidFill>
                <a:latin typeface="+mj-lt"/>
                <a:cs typeface="Arabic Typesetting" pitchFamily="66" charset="-78"/>
              </a:rPr>
              <a:t>Active Fire Protection -  Fire Suppression Systems, and Fire Alarm etc.</a:t>
            </a:r>
          </a:p>
          <a:p>
            <a:pPr lvl="0" algn="l">
              <a:buFont typeface="Arial" pitchFamily="34" charset="0"/>
              <a:buChar char="•"/>
            </a:pPr>
            <a:r>
              <a:rPr lang="en-US" sz="2000" dirty="0" smtClean="0">
                <a:solidFill>
                  <a:schemeClr val="tx1"/>
                </a:solidFill>
                <a:latin typeface="+mj-lt"/>
                <a:cs typeface="Arabic Typesetting" pitchFamily="66" charset="-78"/>
              </a:rPr>
              <a:t>Passive Fire Protection –Fire Doors and Smoke Barriers, Space Separation etc.</a:t>
            </a:r>
          </a:p>
          <a:p>
            <a:pPr algn="l">
              <a:buFont typeface="Arial" pitchFamily="34" charset="0"/>
              <a:buChar char="•"/>
            </a:pPr>
            <a:r>
              <a:rPr lang="en-US" sz="2000" dirty="0">
                <a:solidFill>
                  <a:schemeClr val="tx1"/>
                </a:solidFill>
                <a:cs typeface="Arabic Typesetting" pitchFamily="66" charset="-78"/>
              </a:rPr>
              <a:t>Fire Prevention Programs</a:t>
            </a:r>
          </a:p>
          <a:p>
            <a:pPr algn="l">
              <a:buFont typeface="Arial" pitchFamily="34" charset="0"/>
              <a:buChar char="•"/>
            </a:pPr>
            <a:r>
              <a:rPr lang="en-US" sz="2000" dirty="0">
                <a:solidFill>
                  <a:schemeClr val="tx1"/>
                </a:solidFill>
                <a:cs typeface="Arabic Typesetting" pitchFamily="66" charset="-78"/>
              </a:rPr>
              <a:t>Building Design, Layout, And Space Planning</a:t>
            </a:r>
          </a:p>
          <a:p>
            <a:pPr lvl="0" algn="l">
              <a:buFont typeface="Arial" pitchFamily="34" charset="0"/>
              <a:buChar char="•"/>
            </a:pPr>
            <a:r>
              <a:rPr lang="en-US" sz="2000" dirty="0" smtClean="0">
                <a:solidFill>
                  <a:schemeClr val="tx1"/>
                </a:solidFill>
                <a:latin typeface="+mj-lt"/>
                <a:cs typeface="Arabic Typesetting" pitchFamily="66" charset="-78"/>
              </a:rPr>
              <a:t>Smoke Control And Management</a:t>
            </a:r>
          </a:p>
          <a:p>
            <a:pPr lvl="0" algn="l">
              <a:buFont typeface="Arial" pitchFamily="34" charset="0"/>
              <a:buChar char="•"/>
            </a:pPr>
            <a:r>
              <a:rPr lang="en-US" sz="1950" dirty="0" smtClean="0">
                <a:solidFill>
                  <a:schemeClr val="tx1"/>
                </a:solidFill>
                <a:latin typeface="+mj-lt"/>
                <a:cs typeface="Arabic Typesetting" pitchFamily="66" charset="-78"/>
              </a:rPr>
              <a:t>Escape Facilities- Emergency Exits, Staircase Etc.</a:t>
            </a:r>
          </a:p>
          <a:p>
            <a:pPr lvl="0" algn="l">
              <a:buFont typeface="Arial" pitchFamily="34" charset="0"/>
              <a:buChar char="•"/>
            </a:pPr>
            <a:r>
              <a:rPr lang="en-US" sz="2000" dirty="0" smtClean="0">
                <a:solidFill>
                  <a:schemeClr val="tx1"/>
                </a:solidFill>
                <a:latin typeface="+mj-lt"/>
                <a:cs typeface="Arabic Typesetting" pitchFamily="66" charset="-78"/>
              </a:rPr>
              <a:t>Fire Dynamics And Fire Modeling</a:t>
            </a:r>
          </a:p>
          <a:p>
            <a:pPr lvl="0" algn="l">
              <a:buFont typeface="Arial" pitchFamily="34" charset="0"/>
              <a:buChar char="•"/>
            </a:pPr>
            <a:r>
              <a:rPr lang="en-US" sz="2000" dirty="0" smtClean="0">
                <a:solidFill>
                  <a:schemeClr val="tx1"/>
                </a:solidFill>
                <a:latin typeface="+mj-lt"/>
                <a:cs typeface="Arabic Typesetting" pitchFamily="66" charset="-78"/>
              </a:rPr>
              <a:t>Human Behavior During Fire Events</a:t>
            </a:r>
          </a:p>
          <a:p>
            <a:pPr lvl="0" algn="l">
              <a:buFont typeface="Arial" pitchFamily="34" charset="0"/>
              <a:buChar char="•"/>
            </a:pPr>
            <a:r>
              <a:rPr lang="en-US" sz="2000" dirty="0" smtClean="0">
                <a:solidFill>
                  <a:schemeClr val="tx1"/>
                </a:solidFill>
                <a:latin typeface="+mj-lt"/>
                <a:cs typeface="Arabic Typesetting" pitchFamily="66" charset="-78"/>
              </a:rPr>
              <a:t>Risk Analysis, Including Economic Factors</a:t>
            </a:r>
          </a:p>
          <a:p>
            <a:pPr lvl="0" algn="l">
              <a:buFont typeface="Arial" pitchFamily="34" charset="0"/>
              <a:buChar char="•"/>
            </a:pPr>
            <a:r>
              <a:rPr lang="en-US" sz="2000" dirty="0" smtClean="0">
                <a:solidFill>
                  <a:schemeClr val="tx1"/>
                </a:solidFill>
                <a:latin typeface="+mj-lt"/>
                <a:cs typeface="Arabic Typesetting" pitchFamily="66" charset="-78"/>
              </a:rPr>
              <a:t>Wildfire Management</a:t>
            </a:r>
            <a:endParaRPr lang="en-IN" sz="2000" dirty="0">
              <a:solidFill>
                <a:schemeClr val="tx1"/>
              </a:solidFill>
              <a:latin typeface="+mj-lt"/>
              <a:cs typeface="Arabic Typesetting" pitchFamily="66" charset="-78"/>
            </a:endParaRPr>
          </a:p>
        </p:txBody>
      </p:sp>
      <p:pic>
        <p:nvPicPr>
          <p:cNvPr id="7" name="Picture 6" descr="banner2 fire door jeldwen-480x285.jpg"/>
          <p:cNvPicPr>
            <a:picLocks noChangeAspect="1"/>
          </p:cNvPicPr>
          <p:nvPr/>
        </p:nvPicPr>
        <p:blipFill>
          <a:blip r:embed="rId3" cstate="print"/>
          <a:stretch>
            <a:fillRect/>
          </a:stretch>
        </p:blipFill>
        <p:spPr>
          <a:xfrm>
            <a:off x="5186698" y="3571876"/>
            <a:ext cx="3671581" cy="3035033"/>
          </a:xfrm>
          <a:prstGeom prst="rect">
            <a:avLst/>
          </a:prstGeom>
        </p:spPr>
      </p:pic>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descr="2.jpg"/>
          <p:cNvPicPr>
            <a:picLocks noGrp="1" noChangeAspect="1"/>
          </p:cNvPicPr>
          <p:nvPr>
            <p:ph idx="1"/>
          </p:nvPr>
        </p:nvPicPr>
        <p:blipFill>
          <a:blip r:embed="rId2" cstate="print"/>
          <a:stretch>
            <a:fillRect/>
          </a:stretch>
        </p:blipFill>
        <p:spPr>
          <a:xfrm>
            <a:off x="285720" y="214290"/>
            <a:ext cx="8715436" cy="6429420"/>
          </a:xfrm>
        </p:spPr>
      </p:pic>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descr="1.jpg"/>
          <p:cNvPicPr>
            <a:picLocks noGrp="1" noChangeAspect="1"/>
          </p:cNvPicPr>
          <p:nvPr>
            <p:ph idx="1"/>
          </p:nvPr>
        </p:nvPicPr>
        <p:blipFill>
          <a:blip r:embed="rId2" cstate="print"/>
          <a:stretch>
            <a:fillRect/>
          </a:stretch>
        </p:blipFill>
        <p:spPr>
          <a:xfrm>
            <a:off x="214282" y="285728"/>
            <a:ext cx="8715436" cy="6357982"/>
          </a:xfrm>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descr="3.jpg"/>
          <p:cNvPicPr>
            <a:picLocks noGrp="1" noChangeAspect="1"/>
          </p:cNvPicPr>
          <p:nvPr>
            <p:ph idx="1"/>
          </p:nvPr>
        </p:nvPicPr>
        <p:blipFill>
          <a:blip r:embed="rId2" cstate="print"/>
          <a:stretch>
            <a:fillRect/>
          </a:stretch>
        </p:blipFill>
        <p:spPr>
          <a:xfrm>
            <a:off x="214282" y="214290"/>
            <a:ext cx="8643998" cy="6429420"/>
          </a:xfrm>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53000"/>
            <a:lum/>
          </a:blip>
          <a:srcRect/>
          <a:stretch>
            <a:fillRect t="-47000" b="-47000"/>
          </a:stretch>
        </a:blipFill>
        <a:effectLst/>
      </p:bgPr>
    </p:bg>
    <p:spTree>
      <p:nvGrpSpPr>
        <p:cNvPr id="1" name=""/>
        <p:cNvGrpSpPr/>
        <p:nvPr/>
      </p:nvGrpSpPr>
      <p:grpSpPr>
        <a:xfrm>
          <a:off x="0" y="0"/>
          <a:ext cx="0" cy="0"/>
          <a:chOff x="0" y="0"/>
          <a:chExt cx="0" cy="0"/>
        </a:xfrm>
      </p:grpSpPr>
      <p:pic>
        <p:nvPicPr>
          <p:cNvPr id="5" name="Picture 4" descr="banner-solution_02.jpg"/>
          <p:cNvPicPr>
            <a:picLocks noChangeAspect="1"/>
          </p:cNvPicPr>
          <p:nvPr/>
        </p:nvPicPr>
        <p:blipFill>
          <a:blip r:embed="rId3" cstate="print"/>
          <a:stretch>
            <a:fillRect/>
          </a:stretch>
        </p:blipFill>
        <p:spPr>
          <a:xfrm>
            <a:off x="571472" y="285728"/>
            <a:ext cx="7929586" cy="2183326"/>
          </a:xfrm>
          <a:prstGeom prst="rect">
            <a:avLst/>
          </a:prstGeom>
        </p:spPr>
      </p:pic>
      <p:pic>
        <p:nvPicPr>
          <p:cNvPr id="6" name="Picture 5" descr="```.png"/>
          <p:cNvPicPr>
            <a:picLocks noChangeAspect="1"/>
          </p:cNvPicPr>
          <p:nvPr/>
        </p:nvPicPr>
        <p:blipFill>
          <a:blip r:embed="rId4" cstate="print"/>
          <a:stretch>
            <a:fillRect/>
          </a:stretch>
        </p:blipFill>
        <p:spPr>
          <a:xfrm>
            <a:off x="857224" y="3357562"/>
            <a:ext cx="7319491" cy="3184682"/>
          </a:xfrm>
          <a:prstGeom prst="rect">
            <a:avLst/>
          </a:prstGeom>
        </p:spPr>
      </p:pic>
      <p:sp>
        <p:nvSpPr>
          <p:cNvPr id="7" name="Title 6"/>
          <p:cNvSpPr>
            <a:spLocks noGrp="1"/>
          </p:cNvSpPr>
          <p:nvPr>
            <p:ph type="title"/>
          </p:nvPr>
        </p:nvSpPr>
        <p:spPr>
          <a:xfrm>
            <a:off x="0" y="2500306"/>
            <a:ext cx="8786842" cy="857256"/>
          </a:xfrm>
        </p:spPr>
        <p:txBody>
          <a:bodyPr/>
          <a:lstStyle/>
          <a:p>
            <a:r>
              <a:rPr lang="en-US" b="1" dirty="0" smtClean="0">
                <a:latin typeface="Bookman Old Style" pitchFamily="18" charset="0"/>
                <a:cs typeface="Aharoni" pitchFamily="2" charset="-79"/>
              </a:rPr>
              <a:t>SEHGAL FIRE DOORS</a:t>
            </a:r>
            <a:endParaRPr lang="en-IN" b="1" dirty="0">
              <a:latin typeface="Bookman Old Style" pitchFamily="18" charset="0"/>
              <a:cs typeface="Aharoni" pitchFamily="2" charset="-79"/>
            </a:endParaRP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4272947" cy="752460"/>
          </a:xfrm>
        </p:spPr>
        <p:txBody>
          <a:bodyPr>
            <a:noAutofit/>
          </a:bodyPr>
          <a:lstStyle/>
          <a:p>
            <a:r>
              <a:rPr lang="en-IN" sz="3600" dirty="0" smtClean="0">
                <a:solidFill>
                  <a:schemeClr val="tx1"/>
                </a:solidFill>
                <a:effectLst>
                  <a:outerShdw blurRad="38100" dist="38100" dir="2700000" algn="tl">
                    <a:srgbClr val="000000">
                      <a:alpha val="43137"/>
                    </a:srgbClr>
                  </a:outerShdw>
                </a:effectLst>
              </a:rPr>
              <a:t>What is Fire Door? </a:t>
            </a:r>
            <a:endParaRPr lang="en-IN" sz="3600" dirty="0">
              <a:solidFill>
                <a:schemeClr val="tx1"/>
              </a:solidFill>
              <a:effectLst>
                <a:outerShdw blurRad="38100" dist="38100" dir="2700000" algn="tl">
                  <a:srgbClr val="000000">
                    <a:alpha val="43137"/>
                  </a:srgbClr>
                </a:outerShdw>
              </a:effectLst>
            </a:endParaRPr>
          </a:p>
        </p:txBody>
      </p:sp>
      <p:sp>
        <p:nvSpPr>
          <p:cNvPr id="4" name="Subtitle 3"/>
          <p:cNvSpPr>
            <a:spLocks noGrp="1"/>
          </p:cNvSpPr>
          <p:nvPr>
            <p:ph type="body" idx="1"/>
          </p:nvPr>
        </p:nvSpPr>
        <p:spPr>
          <a:xfrm>
            <a:off x="142844" y="785794"/>
            <a:ext cx="8858312" cy="4500594"/>
          </a:xfrm>
        </p:spPr>
        <p:txBody>
          <a:bodyPr>
            <a:noAutofit/>
          </a:bodyPr>
          <a:lstStyle/>
          <a:p>
            <a:r>
              <a:rPr lang="en-IN" dirty="0" smtClean="0">
                <a:solidFill>
                  <a:schemeClr val="tx1"/>
                </a:solidFill>
                <a:cs typeface="Arabic Typesetting" pitchFamily="66" charset="-78"/>
              </a:rPr>
              <a:t>Buildings are compartmentalized to delay the spread of fire from one area to another. These compartments are usually linked by fire doors to allow the flow of traffic around the building. Fire doors have two important functions in a fire; when closed they form a barrier to stop the spread of fire and when opened they provide a means of escape.</a:t>
            </a:r>
          </a:p>
          <a:p>
            <a:endParaRPr lang="en-IN" sz="1100" dirty="0" smtClean="0">
              <a:solidFill>
                <a:schemeClr val="tx1"/>
              </a:solidFill>
              <a:cs typeface="Arabic Typesetting" pitchFamily="66" charset="-78"/>
            </a:endParaRPr>
          </a:p>
          <a:p>
            <a:r>
              <a:rPr lang="en-IN" dirty="0" smtClean="0">
                <a:solidFill>
                  <a:schemeClr val="tx1"/>
                </a:solidFill>
                <a:cs typeface="Arabic Typesetting" pitchFamily="66" charset="-78"/>
              </a:rPr>
              <a:t>A well designed timber fire door will delay the spread of fire and smoke without causing too much hindrance to the movement of people and goods.</a:t>
            </a:r>
          </a:p>
          <a:p>
            <a:endParaRPr lang="en-IN" sz="1050" dirty="0" smtClean="0">
              <a:solidFill>
                <a:schemeClr val="tx1"/>
              </a:solidFill>
              <a:cs typeface="Arabic Typesetting" pitchFamily="66" charset="-78"/>
            </a:endParaRPr>
          </a:p>
          <a:p>
            <a:r>
              <a:rPr lang="en-IN" dirty="0" smtClean="0">
                <a:solidFill>
                  <a:schemeClr val="tx1"/>
                </a:solidFill>
                <a:cs typeface="Arabic Typesetting" pitchFamily="66" charset="-78"/>
              </a:rPr>
              <a:t>Every fire door is therefore required to act as a barrier to the passage of smoke and/or fire to varying degrees depending upon its location in a building and the fire hazards associated with that building.</a:t>
            </a:r>
          </a:p>
          <a:p>
            <a:endParaRPr lang="en-IN" sz="1050" dirty="0" smtClean="0">
              <a:solidFill>
                <a:schemeClr val="tx1"/>
              </a:solidFill>
              <a:cs typeface="Arabic Typesetting" pitchFamily="66" charset="-78"/>
            </a:endParaRPr>
          </a:p>
          <a:p>
            <a:r>
              <a:rPr lang="en-IN" dirty="0" smtClean="0">
                <a:solidFill>
                  <a:schemeClr val="tx1"/>
                </a:solidFill>
                <a:cs typeface="Arabic Typesetting" pitchFamily="66" charset="-78"/>
              </a:rPr>
              <a:t>The main categories of fire doors are </a:t>
            </a:r>
            <a:r>
              <a:rPr lang="en-IN" dirty="0" smtClean="0">
                <a:solidFill>
                  <a:schemeClr val="tx1"/>
                </a:solidFill>
                <a:cs typeface="Arabic Typesetting" pitchFamily="66" charset="-78"/>
                <a:hlinkClick r:id="rId3"/>
              </a:rPr>
              <a:t>FD30 upto FD120 fire doors</a:t>
            </a:r>
            <a:r>
              <a:rPr lang="en-IN" dirty="0" smtClean="0">
                <a:solidFill>
                  <a:schemeClr val="tx1"/>
                </a:solidFill>
                <a:cs typeface="Arabic Typesetting" pitchFamily="66" charset="-78"/>
              </a:rPr>
              <a:t> which offer 30 upto 120 minutes fire protection.</a:t>
            </a:r>
            <a:endParaRPr lang="en-IN" dirty="0">
              <a:solidFill>
                <a:schemeClr val="tx1"/>
              </a:solidFill>
              <a:cs typeface="Arabic Typesetting" pitchFamily="66" charset="-78"/>
            </a:endParaRPr>
          </a:p>
        </p:txBody>
      </p:sp>
      <p:pic>
        <p:nvPicPr>
          <p:cNvPr id="5" name="Picture 4" descr="Steel-Door-Banner-for-website.jpg"/>
          <p:cNvPicPr>
            <a:picLocks noChangeAspect="1"/>
          </p:cNvPicPr>
          <p:nvPr/>
        </p:nvPicPr>
        <p:blipFill>
          <a:blip r:embed="rId4" cstate="print"/>
          <a:stretch>
            <a:fillRect/>
          </a:stretch>
        </p:blipFill>
        <p:spPr>
          <a:xfrm>
            <a:off x="0" y="5214951"/>
            <a:ext cx="9144000" cy="1643050"/>
          </a:xfrm>
          <a:prstGeom prst="rect">
            <a:avLst/>
          </a:prstGeom>
        </p:spPr>
      </p:pic>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7143801" cy="285752"/>
          </a:xfrm>
        </p:spPr>
        <p:txBody>
          <a:bodyPr>
            <a:noAutofit/>
          </a:bodyPr>
          <a:lstStyle/>
          <a:p>
            <a:r>
              <a:rPr lang="en-US" sz="3600" dirty="0" smtClean="0">
                <a:solidFill>
                  <a:schemeClr val="tx1"/>
                </a:solidFill>
              </a:rPr>
              <a:t>WHERE ARE FIRE DOORS NEEDED?</a:t>
            </a:r>
            <a:endParaRPr lang="en-IN" sz="3600" dirty="0">
              <a:solidFill>
                <a:schemeClr val="tx1"/>
              </a:solidFill>
            </a:endParaRPr>
          </a:p>
        </p:txBody>
      </p:sp>
      <p:sp>
        <p:nvSpPr>
          <p:cNvPr id="4" name="Subtitle 3"/>
          <p:cNvSpPr>
            <a:spLocks noGrp="1"/>
          </p:cNvSpPr>
          <p:nvPr>
            <p:ph type="body" idx="1"/>
          </p:nvPr>
        </p:nvSpPr>
        <p:spPr>
          <a:xfrm>
            <a:off x="142844" y="1071546"/>
            <a:ext cx="8715436" cy="5429288"/>
          </a:xfrm>
        </p:spPr>
        <p:txBody>
          <a:bodyPr>
            <a:noAutofit/>
          </a:bodyPr>
          <a:lstStyle/>
          <a:p>
            <a:r>
              <a:rPr lang="en-US" sz="1900" dirty="0" smtClean="0">
                <a:solidFill>
                  <a:schemeClr val="tx1"/>
                </a:solidFill>
                <a:cs typeface="Arabic Typesetting" pitchFamily="66" charset="-78"/>
              </a:rPr>
              <a:t>As indicated above, there are two main requirements of fire doors, which prescribe their location in a building. They work together in an integrated system in order to preserve life and property through </a:t>
            </a:r>
            <a:endParaRPr lang="en-IN" sz="1900" dirty="0" smtClean="0">
              <a:solidFill>
                <a:schemeClr val="tx1"/>
              </a:solidFill>
              <a:cs typeface="Arabic Typesetting" pitchFamily="66" charset="-78"/>
            </a:endParaRPr>
          </a:p>
          <a:p>
            <a:pPr lvl="0">
              <a:buFont typeface="Arial" pitchFamily="34" charset="0"/>
              <a:buChar char="•"/>
            </a:pPr>
            <a:r>
              <a:rPr lang="en-US" sz="1900" b="1" dirty="0" smtClean="0">
                <a:solidFill>
                  <a:schemeClr val="tx1"/>
                </a:solidFill>
                <a:cs typeface="Arabic Typesetting" pitchFamily="66" charset="-78"/>
              </a:rPr>
              <a:t> Compartmentalizing a fire; </a:t>
            </a:r>
            <a:endParaRPr lang="en-IN" sz="1900" b="1" dirty="0" smtClean="0">
              <a:solidFill>
                <a:schemeClr val="tx1"/>
              </a:solidFill>
              <a:cs typeface="Arabic Typesetting" pitchFamily="66" charset="-78"/>
            </a:endParaRPr>
          </a:p>
          <a:p>
            <a:pPr lvl="0">
              <a:buFont typeface="Arial" pitchFamily="34" charset="0"/>
              <a:buChar char="•"/>
            </a:pPr>
            <a:r>
              <a:rPr lang="en-US" sz="1900" b="1" dirty="0" smtClean="0">
                <a:solidFill>
                  <a:schemeClr val="tx1"/>
                </a:solidFill>
                <a:cs typeface="Arabic Typesetting" pitchFamily="66" charset="-78"/>
              </a:rPr>
              <a:t> Creating/protecting an escape route through the building</a:t>
            </a:r>
            <a:r>
              <a:rPr lang="en-US" sz="1900" dirty="0" smtClean="0">
                <a:solidFill>
                  <a:schemeClr val="tx1"/>
                </a:solidFill>
                <a:cs typeface="Arabic Typesetting" pitchFamily="66" charset="-78"/>
              </a:rPr>
              <a:t>.</a:t>
            </a:r>
          </a:p>
          <a:p>
            <a:pPr lvl="0"/>
            <a:endParaRPr lang="en-IN" sz="1800" dirty="0" smtClean="0">
              <a:solidFill>
                <a:schemeClr val="tx1"/>
              </a:solidFill>
              <a:cs typeface="Arabic Typesetting" pitchFamily="66" charset="-78"/>
            </a:endParaRPr>
          </a:p>
          <a:p>
            <a:r>
              <a:rPr lang="en-US" sz="1900" dirty="0" smtClean="0">
                <a:solidFill>
                  <a:schemeClr val="tx1"/>
                </a:solidFill>
                <a:cs typeface="Arabic Typesetting" pitchFamily="66" charset="-78"/>
              </a:rPr>
              <a:t>The escape route in a fire situation is frequently the route of everyday traffic; hence the fire doors must not obstruct the normal functioning of a building. As earlier noted, door retainers can be used to keep them legally open, although the doors should be regularly closed as part of their routine maintenance in order to prevent warping or other malfunctions that could compromise their integrity in a fire situation.</a:t>
            </a:r>
            <a:endParaRPr lang="en-IN" sz="1900" dirty="0" smtClean="0">
              <a:solidFill>
                <a:schemeClr val="tx1"/>
              </a:solidFill>
              <a:cs typeface="Arabic Typesetting" pitchFamily="66" charset="-78"/>
            </a:endParaRPr>
          </a:p>
          <a:p>
            <a:r>
              <a:rPr lang="en-US" sz="1900" dirty="0" smtClean="0">
                <a:solidFill>
                  <a:schemeClr val="tx1"/>
                </a:solidFill>
                <a:cs typeface="Arabic Typesetting" pitchFamily="66" charset="-78"/>
              </a:rPr>
              <a:t>In serving to compartmentalize a building and/or preserve an escape route, the function of a fire door, when closed, is to provide resistance to smoke/fire for a minimum specified length of time. It is possible to have steel fire doors offering up to 2 hours resistance but this level of protection is usually only a requirement in specific, high-risk environments. Thirty minutes should, in most situations, allow for the evacuation of premises and response of the emergency fire services.</a:t>
            </a:r>
            <a:endParaRPr lang="en-IN" sz="1900" dirty="0" smtClean="0">
              <a:solidFill>
                <a:schemeClr val="tx1"/>
              </a:solidFill>
              <a:cs typeface="Arabic Typesetting" pitchFamily="66" charset="-78"/>
            </a:endParaRPr>
          </a:p>
        </p:txBody>
      </p:sp>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791</TotalTime>
  <Words>2952</Words>
  <Application>Microsoft Office PowerPoint</Application>
  <PresentationFormat>On-screen Show (4:3)</PresentationFormat>
  <Paragraphs>204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   FIRE SAFETY</vt:lpstr>
      <vt:lpstr>FIRE PROTECTION ENGINEERING</vt:lpstr>
      <vt:lpstr>Slide 4</vt:lpstr>
      <vt:lpstr>Slide 5</vt:lpstr>
      <vt:lpstr>Slide 6</vt:lpstr>
      <vt:lpstr>SEHGAL FIRE DOORS</vt:lpstr>
      <vt:lpstr>What is Fire Door? </vt:lpstr>
      <vt:lpstr>WHERE ARE FIRE DOORS NEEDED?</vt:lpstr>
      <vt:lpstr>Identifying Fire Doors</vt:lpstr>
      <vt:lpstr>Advantages of Steel Door's</vt:lpstr>
      <vt:lpstr>METAL FIRE DOORS</vt:lpstr>
      <vt:lpstr>FIRE DOOR INFILL</vt:lpstr>
      <vt:lpstr>Slide 14</vt:lpstr>
      <vt:lpstr>Slide 15</vt:lpstr>
      <vt:lpstr>GLAZED RATED FIRE DOOR</vt:lpstr>
      <vt:lpstr>POWDER COATING AS PER IS: 13871 (1993)</vt:lpstr>
      <vt:lpstr>Slide 18</vt:lpstr>
      <vt:lpstr>Slide 19</vt:lpstr>
      <vt:lpstr>Slide 20</vt:lpstr>
      <vt:lpstr>FAQ – FREQUENTLY ASKED QUESTIONS</vt:lpstr>
      <vt:lpstr>FAQ – FREQUENTLY ASKED QUESTIONS</vt:lpstr>
      <vt:lpstr>Exit Doors Must Be Unlocked</vt:lpstr>
      <vt:lpstr>Importance of Safe Exit Routes</vt:lpstr>
      <vt:lpstr>Exit Marking </vt:lpstr>
      <vt:lpstr>Maintenance of Fire Doors</vt:lpstr>
      <vt:lpstr>Maintenance of Fire Doors</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Palak</dc:creator>
  <cp:lastModifiedBy>vivek arora</cp:lastModifiedBy>
  <cp:revision>125</cp:revision>
  <dcterms:created xsi:type="dcterms:W3CDTF">2017-03-09T11:44:25Z</dcterms:created>
  <dcterms:modified xsi:type="dcterms:W3CDTF">2020-04-11T08:23:52Z</dcterms:modified>
</cp:coreProperties>
</file>