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handoutMasterIdLst>
    <p:handoutMasterId r:id="rId19"/>
  </p:handoutMasterIdLst>
  <p:sldIdLst>
    <p:sldId id="256" r:id="rId2"/>
    <p:sldId id="257" r:id="rId3"/>
    <p:sldId id="280" r:id="rId4"/>
    <p:sldId id="275" r:id="rId5"/>
    <p:sldId id="259" r:id="rId6"/>
    <p:sldId id="262" r:id="rId7"/>
    <p:sldId id="276" r:id="rId8"/>
    <p:sldId id="265" r:id="rId9"/>
    <p:sldId id="263" r:id="rId10"/>
    <p:sldId id="268" r:id="rId11"/>
    <p:sldId id="277" r:id="rId12"/>
    <p:sldId id="269" r:id="rId13"/>
    <p:sldId id="264" r:id="rId14"/>
    <p:sldId id="260" r:id="rId15"/>
    <p:sldId id="26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62" autoAdjust="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7822C4-4CE7-45EC-B9E5-4D9F0B90A66A}" type="datetimeFigureOut">
              <a:rPr lang="en-IN" smtClean="0"/>
              <a:pPr/>
              <a:t>27-05-2020</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243780-C655-43DD-84D8-4F520EDA5158}" type="slidenum">
              <a:rPr lang="en-IN" smtClean="0"/>
              <a:pPr/>
              <a:t>‹#›</a:t>
            </a:fld>
            <a:endParaRPr lang="en-IN"/>
          </a:p>
        </p:txBody>
      </p:sp>
    </p:spTree>
    <p:extLst>
      <p:ext uri="{BB962C8B-B14F-4D97-AF65-F5344CB8AC3E}">
        <p14:creationId xmlns:p14="http://schemas.microsoft.com/office/powerpoint/2010/main" val="2065712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5C3D9C-A4B9-49EE-BCA5-C52A4968F23C}" type="datetimeFigureOut">
              <a:rPr lang="en-IN" smtClean="0"/>
              <a:pPr/>
              <a:t>27-05-2020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CF8C76-A1B9-43B1-B910-0C1DA9FE79AC}" type="slidenum">
              <a:rPr lang="en-IN" smtClean="0"/>
              <a:pPr/>
              <a:t>‹#›</a:t>
            </a:fld>
            <a:endParaRPr lang="en-IN"/>
          </a:p>
        </p:txBody>
      </p:sp>
    </p:spTree>
    <p:extLst>
      <p:ext uri="{BB962C8B-B14F-4D97-AF65-F5344CB8AC3E}">
        <p14:creationId xmlns:p14="http://schemas.microsoft.com/office/powerpoint/2010/main" val="36640991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44CF8C76-A1B9-43B1-B910-0C1DA9FE79AC}" type="slidenum">
              <a:rPr lang="en-IN" smtClean="0"/>
              <a:pPr/>
              <a:t>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216A382-19DA-4673-ABDA-1D43CD338386}" type="datetimeFigureOut">
              <a:rPr lang="en-IN" smtClean="0"/>
              <a:pPr/>
              <a:t>27-05-2020</a:t>
            </a:fld>
            <a:endParaRPr lang="en-I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3E709C8-6813-4E78-8DFF-F6C58C049A21}"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16A382-19DA-4673-ABDA-1D43CD338386}" type="datetimeFigureOut">
              <a:rPr lang="en-IN" smtClean="0"/>
              <a:pPr/>
              <a:t>27-05-2020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E709C8-6813-4E78-8DFF-F6C58C049A2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16A382-19DA-4673-ABDA-1D43CD338386}" type="datetimeFigureOut">
              <a:rPr lang="en-IN" smtClean="0"/>
              <a:pPr/>
              <a:t>27-05-2020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E709C8-6813-4E78-8DFF-F6C58C049A2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216A382-19DA-4673-ABDA-1D43CD338386}" type="datetimeFigureOut">
              <a:rPr lang="en-IN" smtClean="0"/>
              <a:pPr/>
              <a:t>27-05-2020</a:t>
            </a:fld>
            <a:endParaRPr lang="en-IN"/>
          </a:p>
        </p:txBody>
      </p:sp>
      <p:sp>
        <p:nvSpPr>
          <p:cNvPr id="9" name="Slide Number Placeholder 8"/>
          <p:cNvSpPr>
            <a:spLocks noGrp="1"/>
          </p:cNvSpPr>
          <p:nvPr>
            <p:ph type="sldNum" sz="quarter" idx="15"/>
          </p:nvPr>
        </p:nvSpPr>
        <p:spPr/>
        <p:txBody>
          <a:bodyPr rtlCol="0"/>
          <a:lstStyle/>
          <a:p>
            <a:fld id="{93E709C8-6813-4E78-8DFF-F6C58C049A21}"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216A382-19DA-4673-ABDA-1D43CD338386}" type="datetimeFigureOut">
              <a:rPr lang="en-IN" smtClean="0"/>
              <a:pPr/>
              <a:t>27-05-2020</a:t>
            </a:fld>
            <a:endParaRPr lang="en-I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3E709C8-6813-4E78-8DFF-F6C58C049A21}"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216A382-19DA-4673-ABDA-1D43CD338386}" type="datetimeFigureOut">
              <a:rPr lang="en-IN" smtClean="0"/>
              <a:pPr/>
              <a:t>27-05-2020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3E709C8-6813-4E78-8DFF-F6C58C049A21}" type="slidenum">
              <a:rPr lang="en-IN" smtClean="0"/>
              <a:pPr/>
              <a:t>‹#›</a:t>
            </a:fld>
            <a:endParaRPr lang="en-I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216A382-19DA-4673-ABDA-1D43CD338386}" type="datetimeFigureOut">
              <a:rPr lang="en-IN" smtClean="0"/>
              <a:pPr/>
              <a:t>27-05-2020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3E709C8-6813-4E78-8DFF-F6C58C049A21}" type="slidenum">
              <a:rPr lang="en-IN" smtClean="0"/>
              <a:pPr/>
              <a:t>‹#›</a:t>
            </a:fld>
            <a:endParaRPr lang="en-I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216A382-19DA-4673-ABDA-1D43CD338386}" type="datetimeFigureOut">
              <a:rPr lang="en-IN" smtClean="0"/>
              <a:pPr/>
              <a:t>27-05-2020</a:t>
            </a:fld>
            <a:endParaRPr lang="en-IN"/>
          </a:p>
        </p:txBody>
      </p:sp>
      <p:sp>
        <p:nvSpPr>
          <p:cNvPr id="7" name="Slide Number Placeholder 6"/>
          <p:cNvSpPr>
            <a:spLocks noGrp="1"/>
          </p:cNvSpPr>
          <p:nvPr>
            <p:ph type="sldNum" sz="quarter" idx="11"/>
          </p:nvPr>
        </p:nvSpPr>
        <p:spPr/>
        <p:txBody>
          <a:bodyPr rtlCol="0"/>
          <a:lstStyle/>
          <a:p>
            <a:fld id="{93E709C8-6813-4E78-8DFF-F6C58C049A21}"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6A382-19DA-4673-ABDA-1D43CD338386}" type="datetimeFigureOut">
              <a:rPr lang="en-IN" smtClean="0"/>
              <a:pPr/>
              <a:t>27-05-2020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3E709C8-6813-4E78-8DFF-F6C58C049A2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216A382-19DA-4673-ABDA-1D43CD338386}" type="datetimeFigureOut">
              <a:rPr lang="en-IN" smtClean="0"/>
              <a:pPr/>
              <a:t>27-05-2020</a:t>
            </a:fld>
            <a:endParaRPr lang="en-IN"/>
          </a:p>
        </p:txBody>
      </p:sp>
      <p:sp>
        <p:nvSpPr>
          <p:cNvPr id="22" name="Slide Number Placeholder 21"/>
          <p:cNvSpPr>
            <a:spLocks noGrp="1"/>
          </p:cNvSpPr>
          <p:nvPr>
            <p:ph type="sldNum" sz="quarter" idx="15"/>
          </p:nvPr>
        </p:nvSpPr>
        <p:spPr/>
        <p:txBody>
          <a:bodyPr rtlCol="0"/>
          <a:lstStyle/>
          <a:p>
            <a:fld id="{93E709C8-6813-4E78-8DFF-F6C58C049A21}"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216A382-19DA-4673-ABDA-1D43CD338386}" type="datetimeFigureOut">
              <a:rPr lang="en-IN" smtClean="0"/>
              <a:pPr/>
              <a:t>27-05-2020</a:t>
            </a:fld>
            <a:endParaRPr lang="en-IN"/>
          </a:p>
        </p:txBody>
      </p:sp>
      <p:sp>
        <p:nvSpPr>
          <p:cNvPr id="18" name="Slide Number Placeholder 17"/>
          <p:cNvSpPr>
            <a:spLocks noGrp="1"/>
          </p:cNvSpPr>
          <p:nvPr>
            <p:ph type="sldNum" sz="quarter" idx="11"/>
          </p:nvPr>
        </p:nvSpPr>
        <p:spPr/>
        <p:txBody>
          <a:bodyPr rtlCol="0"/>
          <a:lstStyle/>
          <a:p>
            <a:fld id="{93E709C8-6813-4E78-8DFF-F6C58C049A21}"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216A382-19DA-4673-ABDA-1D43CD338386}" type="datetimeFigureOut">
              <a:rPr lang="en-IN" smtClean="0"/>
              <a:pPr/>
              <a:t>27-05-2020</a:t>
            </a:fld>
            <a:endParaRPr lang="en-I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3E709C8-6813-4E78-8DFF-F6C58C049A2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vians.co.in/images/logo/ceb.jpg"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
            </a:r>
            <a:br>
              <a:rPr lang="en-IN" dirty="0" smtClean="0"/>
            </a:br>
            <a:endParaRPr lang="en-IN" dirty="0"/>
          </a:p>
        </p:txBody>
      </p:sp>
      <p:sp>
        <p:nvSpPr>
          <p:cNvPr id="3" name="Subtitle 2"/>
          <p:cNvSpPr>
            <a:spLocks noGrp="1"/>
          </p:cNvSpPr>
          <p:nvPr>
            <p:ph sz="quarter" idx="1"/>
          </p:nvPr>
        </p:nvSpPr>
        <p:spPr>
          <a:xfrm>
            <a:off x="457200" y="1600200"/>
            <a:ext cx="4474840" cy="4781128"/>
          </a:xfrm>
        </p:spPr>
        <p:txBody>
          <a:bodyPr/>
          <a:lstStyle/>
          <a:p>
            <a:pPr>
              <a:buNone/>
            </a:pPr>
            <a:r>
              <a:rPr lang="en-IN" sz="2000" b="1" dirty="0" smtClean="0">
                <a:solidFill>
                  <a:srgbClr val="C00000"/>
                </a:solidFill>
                <a:latin typeface="Consolas" pitchFamily="49" charset="0"/>
                <a:cs typeface="Consolas" pitchFamily="49" charset="0"/>
              </a:rPr>
              <a:t>Quality from start to Finish!!</a:t>
            </a:r>
          </a:p>
          <a:p>
            <a:pPr>
              <a:buNone/>
            </a:pPr>
            <a:endParaRPr lang="en-IN" dirty="0"/>
          </a:p>
        </p:txBody>
      </p:sp>
      <p:pic>
        <p:nvPicPr>
          <p:cNvPr id="9" name="Content Placeholder 8" descr="Doors-and-Frames-300x225.jpg"/>
          <p:cNvPicPr>
            <a:picLocks noGrp="1" noChangeAspect="1"/>
          </p:cNvPicPr>
          <p:nvPr>
            <p:ph sz="quarter" idx="2"/>
          </p:nvPr>
        </p:nvPicPr>
        <p:blipFill>
          <a:blip r:embed="rId3" cstate="print"/>
          <a:stretch>
            <a:fillRect/>
          </a:stretch>
        </p:blipFill>
        <p:spPr>
          <a:xfrm>
            <a:off x="4644008" y="1196752"/>
            <a:ext cx="3960441" cy="4104456"/>
          </a:xfrm>
        </p:spPr>
      </p:pic>
      <p:pic>
        <p:nvPicPr>
          <p:cNvPr id="10" name="Picture 9" descr="LOGO.jpg"/>
          <p:cNvPicPr>
            <a:picLocks noChangeAspect="1"/>
          </p:cNvPicPr>
          <p:nvPr/>
        </p:nvPicPr>
        <p:blipFill>
          <a:blip r:embed="rId4" cstate="print"/>
          <a:stretch>
            <a:fillRect/>
          </a:stretch>
        </p:blipFill>
        <p:spPr>
          <a:xfrm>
            <a:off x="323528" y="260648"/>
            <a:ext cx="5184576" cy="1008112"/>
          </a:xfrm>
          <a:prstGeom prst="rect">
            <a:avLst/>
          </a:prstGeom>
        </p:spPr>
      </p:pic>
      <p:pic>
        <p:nvPicPr>
          <p:cNvPr id="11" name="Picture 10" descr="dcx.jpg"/>
          <p:cNvPicPr>
            <a:picLocks noChangeAspect="1"/>
          </p:cNvPicPr>
          <p:nvPr/>
        </p:nvPicPr>
        <p:blipFill>
          <a:blip r:embed="rId5" cstate="print"/>
          <a:stretch>
            <a:fillRect/>
          </a:stretch>
        </p:blipFill>
        <p:spPr>
          <a:xfrm>
            <a:off x="827584" y="2492896"/>
            <a:ext cx="3096344" cy="2160240"/>
          </a:xfrm>
          <a:prstGeom prst="rect">
            <a:avLst/>
          </a:prstGeom>
        </p:spPr>
      </p:pic>
      <p:pic>
        <p:nvPicPr>
          <p:cNvPr id="7" name="Picture 6" descr="fb.gif"/>
          <p:cNvPicPr>
            <a:picLocks noChangeAspect="1"/>
          </p:cNvPicPr>
          <p:nvPr/>
        </p:nvPicPr>
        <p:blipFill>
          <a:blip r:embed="rId6" cstate="print"/>
          <a:stretch>
            <a:fillRect/>
          </a:stretch>
        </p:blipFill>
        <p:spPr>
          <a:xfrm>
            <a:off x="467544" y="5445224"/>
            <a:ext cx="7272808" cy="864096"/>
          </a:xfrm>
          <a:prstGeom prst="rect">
            <a:avLst/>
          </a:prstGeom>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8058"/>
          </a:xfrm>
        </p:spPr>
        <p:txBody>
          <a:bodyPr>
            <a:normAutofit fontScale="90000"/>
          </a:bodyPr>
          <a:lstStyle/>
          <a:p>
            <a:pPr algn="ctr"/>
            <a:r>
              <a:rPr lang="en-IN" b="1" u="sng" dirty="0" smtClean="0">
                <a:solidFill>
                  <a:srgbClr val="C00000"/>
                </a:solidFill>
              </a:rPr>
              <a:t>Few Samples !!</a:t>
            </a:r>
            <a:endParaRPr lang="en-IN" b="1" u="sng" dirty="0">
              <a:solidFill>
                <a:srgbClr val="C00000"/>
              </a:solidFill>
            </a:endParaRPr>
          </a:p>
        </p:txBody>
      </p:sp>
      <p:pic>
        <p:nvPicPr>
          <p:cNvPr id="4" name="Content Placeholder 3" descr="images.jpg"/>
          <p:cNvPicPr>
            <a:picLocks noGrp="1" noChangeAspect="1"/>
          </p:cNvPicPr>
          <p:nvPr>
            <p:ph sz="quarter" idx="1"/>
          </p:nvPr>
        </p:nvPicPr>
        <p:blipFill>
          <a:blip r:embed="rId2" cstate="print"/>
          <a:stretch>
            <a:fillRect/>
          </a:stretch>
        </p:blipFill>
        <p:spPr>
          <a:xfrm>
            <a:off x="395536" y="836712"/>
            <a:ext cx="2638425" cy="1512168"/>
          </a:xfrm>
        </p:spPr>
      </p:pic>
      <p:pic>
        <p:nvPicPr>
          <p:cNvPr id="5" name="Picture 4" descr="10.jpg"/>
          <p:cNvPicPr>
            <a:picLocks noChangeAspect="1"/>
          </p:cNvPicPr>
          <p:nvPr/>
        </p:nvPicPr>
        <p:blipFill>
          <a:blip r:embed="rId3" cstate="print"/>
          <a:stretch>
            <a:fillRect/>
          </a:stretch>
        </p:blipFill>
        <p:spPr>
          <a:xfrm>
            <a:off x="395536" y="4725144"/>
            <a:ext cx="2252120" cy="1944216"/>
          </a:xfrm>
          <a:prstGeom prst="rect">
            <a:avLst/>
          </a:prstGeom>
        </p:spPr>
      </p:pic>
      <p:pic>
        <p:nvPicPr>
          <p:cNvPr id="6" name="Picture 5" descr="water-mark.jpg"/>
          <p:cNvPicPr>
            <a:picLocks noChangeAspect="1"/>
          </p:cNvPicPr>
          <p:nvPr/>
        </p:nvPicPr>
        <p:blipFill>
          <a:blip r:embed="rId4" cstate="print"/>
          <a:stretch>
            <a:fillRect/>
          </a:stretch>
        </p:blipFill>
        <p:spPr>
          <a:xfrm>
            <a:off x="5940152" y="980728"/>
            <a:ext cx="2232248" cy="2592288"/>
          </a:xfrm>
          <a:prstGeom prst="rect">
            <a:avLst/>
          </a:prstGeom>
        </p:spPr>
      </p:pic>
      <p:pic>
        <p:nvPicPr>
          <p:cNvPr id="9" name="Picture 8" descr="1.jpg"/>
          <p:cNvPicPr>
            <a:picLocks noChangeAspect="1"/>
          </p:cNvPicPr>
          <p:nvPr/>
        </p:nvPicPr>
        <p:blipFill>
          <a:blip r:embed="rId5" cstate="print"/>
          <a:stretch>
            <a:fillRect/>
          </a:stretch>
        </p:blipFill>
        <p:spPr>
          <a:xfrm>
            <a:off x="3131840" y="1340768"/>
            <a:ext cx="2288457" cy="2448272"/>
          </a:xfrm>
          <a:prstGeom prst="rect">
            <a:avLst/>
          </a:prstGeom>
        </p:spPr>
      </p:pic>
      <p:pic>
        <p:nvPicPr>
          <p:cNvPr id="10" name="Picture 9" descr="2.jpg"/>
          <p:cNvPicPr>
            <a:picLocks noChangeAspect="1"/>
          </p:cNvPicPr>
          <p:nvPr/>
        </p:nvPicPr>
        <p:blipFill>
          <a:blip r:embed="rId6" cstate="print"/>
          <a:stretch>
            <a:fillRect/>
          </a:stretch>
        </p:blipFill>
        <p:spPr>
          <a:xfrm>
            <a:off x="5724128" y="4077072"/>
            <a:ext cx="2079462" cy="2520280"/>
          </a:xfrm>
          <a:prstGeom prst="rect">
            <a:avLst/>
          </a:prstGeom>
        </p:spPr>
      </p:pic>
      <p:pic>
        <p:nvPicPr>
          <p:cNvPr id="11" name="Picture 10" descr="3.jpg"/>
          <p:cNvPicPr>
            <a:picLocks noChangeAspect="1"/>
          </p:cNvPicPr>
          <p:nvPr/>
        </p:nvPicPr>
        <p:blipFill>
          <a:blip r:embed="rId7" cstate="print"/>
          <a:stretch>
            <a:fillRect/>
          </a:stretch>
        </p:blipFill>
        <p:spPr>
          <a:xfrm>
            <a:off x="3059832" y="4077072"/>
            <a:ext cx="2323906" cy="2564904"/>
          </a:xfrm>
          <a:prstGeom prst="rect">
            <a:avLst/>
          </a:prstGeom>
        </p:spPr>
      </p:pic>
      <p:pic>
        <p:nvPicPr>
          <p:cNvPr id="12" name="Picture 11" descr="Window (14).jpg"/>
          <p:cNvPicPr>
            <a:picLocks noChangeAspect="1"/>
          </p:cNvPicPr>
          <p:nvPr/>
        </p:nvPicPr>
        <p:blipFill>
          <a:blip r:embed="rId8" cstate="print"/>
          <a:stretch>
            <a:fillRect/>
          </a:stretch>
        </p:blipFill>
        <p:spPr>
          <a:xfrm>
            <a:off x="683568" y="2564904"/>
            <a:ext cx="1584176" cy="201622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467600" cy="576064"/>
          </a:xfrm>
        </p:spPr>
        <p:txBody>
          <a:bodyPr>
            <a:normAutofit fontScale="90000"/>
          </a:bodyPr>
          <a:lstStyle/>
          <a:p>
            <a:r>
              <a:rPr lang="en-IN" b="1" u="sng" dirty="0" smtClean="0">
                <a:solidFill>
                  <a:srgbClr val="C00000"/>
                </a:solidFill>
              </a:rPr>
              <a:t>Advantages of Steel Doors &amp; Windows!!</a:t>
            </a:r>
            <a:endParaRPr lang="en-IN" b="1" u="sng" dirty="0">
              <a:solidFill>
                <a:srgbClr val="C00000"/>
              </a:solidFill>
            </a:endParaRPr>
          </a:p>
        </p:txBody>
      </p:sp>
      <p:sp>
        <p:nvSpPr>
          <p:cNvPr id="3" name="Content Placeholder 2"/>
          <p:cNvSpPr>
            <a:spLocks noGrp="1"/>
          </p:cNvSpPr>
          <p:nvPr>
            <p:ph sz="quarter" idx="1"/>
          </p:nvPr>
        </p:nvSpPr>
        <p:spPr>
          <a:xfrm>
            <a:off x="251520" y="836712"/>
            <a:ext cx="5760640" cy="5760640"/>
          </a:xfrm>
        </p:spPr>
        <p:txBody>
          <a:bodyPr>
            <a:normAutofit fontScale="25000" lnSpcReduction="20000"/>
          </a:bodyPr>
          <a:lstStyle/>
          <a:p>
            <a:pPr fontAlgn="base"/>
            <a:endParaRPr lang="en-US" sz="6400" dirty="0" smtClean="0">
              <a:latin typeface="Calibri" pitchFamily="34" charset="0"/>
            </a:endParaRPr>
          </a:p>
          <a:p>
            <a:pPr fontAlgn="base"/>
            <a:r>
              <a:rPr lang="en-US" sz="6400" dirty="0" smtClean="0">
                <a:latin typeface="Calibri" pitchFamily="34" charset="0"/>
              </a:rPr>
              <a:t>Environmentally friendly</a:t>
            </a:r>
            <a:endParaRPr lang="en-IN" sz="6400" dirty="0" smtClean="0">
              <a:latin typeface="Calibri" pitchFamily="34" charset="0"/>
            </a:endParaRPr>
          </a:p>
          <a:p>
            <a:pPr fontAlgn="base"/>
            <a:r>
              <a:rPr lang="en-US" sz="6400" dirty="0" smtClean="0">
                <a:latin typeface="Calibri" pitchFamily="34" charset="0"/>
              </a:rPr>
              <a:t>Recyclability</a:t>
            </a:r>
            <a:endParaRPr lang="en-IN" sz="6400" dirty="0" smtClean="0">
              <a:latin typeface="Calibri" pitchFamily="34" charset="0"/>
            </a:endParaRPr>
          </a:p>
          <a:p>
            <a:pPr fontAlgn="base"/>
            <a:r>
              <a:rPr lang="en-US" sz="6400" dirty="0" smtClean="0">
                <a:latin typeface="Calibri" pitchFamily="34" charset="0"/>
              </a:rPr>
              <a:t>Energy efficiency</a:t>
            </a:r>
            <a:endParaRPr lang="en-IN" sz="6400" dirty="0" smtClean="0">
              <a:latin typeface="Calibri" pitchFamily="34" charset="0"/>
            </a:endParaRPr>
          </a:p>
          <a:p>
            <a:pPr fontAlgn="base"/>
            <a:r>
              <a:rPr lang="en-US" sz="6400" dirty="0" smtClean="0">
                <a:latin typeface="Calibri" pitchFamily="34" charset="0"/>
              </a:rPr>
              <a:t>Durable and safe.</a:t>
            </a:r>
            <a:endParaRPr lang="en-IN" sz="6400" dirty="0" smtClean="0">
              <a:latin typeface="Calibri" pitchFamily="34" charset="0"/>
            </a:endParaRPr>
          </a:p>
          <a:p>
            <a:pPr fontAlgn="base"/>
            <a:r>
              <a:rPr lang="en-US" sz="6400" dirty="0" smtClean="0">
                <a:latin typeface="Calibri" pitchFamily="34" charset="0"/>
              </a:rPr>
              <a:t>Steel will not rot and is immune to termites and other insects.</a:t>
            </a:r>
            <a:endParaRPr lang="en-IN" sz="6400" dirty="0" smtClean="0">
              <a:latin typeface="Calibri" pitchFamily="34" charset="0"/>
            </a:endParaRPr>
          </a:p>
          <a:p>
            <a:pPr fontAlgn="base"/>
            <a:r>
              <a:rPr lang="en-US" sz="6400" dirty="0" smtClean="0">
                <a:latin typeface="Calibri" pitchFamily="34" charset="0"/>
              </a:rPr>
              <a:t>Steel is non-combustible and won’t contribute to the spread of a fire.</a:t>
            </a:r>
            <a:endParaRPr lang="en-IN" sz="6400" dirty="0" smtClean="0">
              <a:latin typeface="Calibri" pitchFamily="34" charset="0"/>
            </a:endParaRPr>
          </a:p>
          <a:p>
            <a:pPr fontAlgn="base"/>
            <a:r>
              <a:rPr lang="en-US" sz="6400" dirty="0" smtClean="0">
                <a:latin typeface="Calibri" pitchFamily="34" charset="0"/>
              </a:rPr>
              <a:t>Steel doesn’t have to be treated with pesticides, preservatives or glues, so steel door houses offer indoor air quality benefits.</a:t>
            </a:r>
            <a:endParaRPr lang="en-IN" sz="6400" dirty="0" smtClean="0">
              <a:latin typeface="Calibri" pitchFamily="34" charset="0"/>
            </a:endParaRPr>
          </a:p>
          <a:p>
            <a:r>
              <a:rPr lang="en-US" sz="6400" dirty="0" smtClean="0">
                <a:latin typeface="Calibri" pitchFamily="34" charset="0"/>
              </a:rPr>
              <a:t>Termites do more damage to homes each year than any other natural disasters. The material’s higher strength contributes to safer structures that require less maintenance and last longer.</a:t>
            </a:r>
            <a:endParaRPr lang="en-IN" sz="6400" dirty="0" smtClean="0">
              <a:latin typeface="Calibri" pitchFamily="34" charset="0"/>
            </a:endParaRPr>
          </a:p>
          <a:p>
            <a:pPr fontAlgn="base"/>
            <a:r>
              <a:rPr lang="en-US" sz="6400" dirty="0" smtClean="0">
                <a:latin typeface="Calibri" pitchFamily="34" charset="0"/>
              </a:rPr>
              <a:t>Lower weight reduces risk of wall break.</a:t>
            </a:r>
            <a:endParaRPr lang="en-IN" sz="6400" dirty="0" smtClean="0">
              <a:latin typeface="Calibri" pitchFamily="34" charset="0"/>
            </a:endParaRPr>
          </a:p>
          <a:p>
            <a:pPr fontAlgn="base"/>
            <a:r>
              <a:rPr lang="en-US" sz="6400" dirty="0" smtClean="0">
                <a:latin typeface="Calibri" pitchFamily="34" charset="0"/>
              </a:rPr>
              <a:t>Stronger connections resist earthquake movements and high winds</a:t>
            </a:r>
            <a:endParaRPr lang="en-IN" sz="6400" dirty="0" smtClean="0">
              <a:latin typeface="Calibri" pitchFamily="34" charset="0"/>
            </a:endParaRPr>
          </a:p>
          <a:p>
            <a:pPr fontAlgn="base"/>
            <a:r>
              <a:rPr lang="en-US" sz="6400" dirty="0" smtClean="0">
                <a:latin typeface="Calibri" pitchFamily="34" charset="0"/>
              </a:rPr>
              <a:t>Straight walls and square corners mean windows and doors open and close as they should</a:t>
            </a:r>
            <a:endParaRPr lang="en-IN" sz="6400" dirty="0" smtClean="0">
              <a:latin typeface="Calibri" pitchFamily="34" charset="0"/>
            </a:endParaRPr>
          </a:p>
          <a:p>
            <a:pPr fontAlgn="base"/>
            <a:r>
              <a:rPr lang="en-US" sz="6400" dirty="0" smtClean="0">
                <a:latin typeface="Calibri" pitchFamily="34" charset="0"/>
              </a:rPr>
              <a:t>Less scrap and waste (2% for steel vs. 20% for lumber)</a:t>
            </a:r>
            <a:endParaRPr lang="en-IN" sz="6400" dirty="0" smtClean="0">
              <a:latin typeface="Calibri" pitchFamily="34" charset="0"/>
            </a:endParaRPr>
          </a:p>
          <a:p>
            <a:pPr fontAlgn="base"/>
            <a:r>
              <a:rPr lang="en-US" sz="6400" dirty="0" smtClean="0">
                <a:latin typeface="Calibri" pitchFamily="34" charset="0"/>
              </a:rPr>
              <a:t>Lower builder’s risk insurance costs</a:t>
            </a:r>
            <a:endParaRPr lang="en-IN" sz="6400" dirty="0" smtClean="0">
              <a:latin typeface="Calibri" pitchFamily="34" charset="0"/>
            </a:endParaRPr>
          </a:p>
          <a:p>
            <a:pPr fontAlgn="base"/>
            <a:r>
              <a:rPr lang="en-US" sz="6400" dirty="0" smtClean="0">
                <a:latin typeface="Calibri" pitchFamily="34" charset="0"/>
              </a:rPr>
              <a:t>Less expensive for home owner’s insurance. Higher re-sale value.</a:t>
            </a:r>
            <a:endParaRPr lang="en-IN" sz="6400" dirty="0" smtClean="0">
              <a:latin typeface="Calibri" pitchFamily="34" charset="0"/>
            </a:endParaRPr>
          </a:p>
        </p:txBody>
      </p:sp>
      <p:pic>
        <p:nvPicPr>
          <p:cNvPr id="7" name="Picture 6" descr="8.jpg"/>
          <p:cNvPicPr>
            <a:picLocks noChangeAspect="1"/>
          </p:cNvPicPr>
          <p:nvPr/>
        </p:nvPicPr>
        <p:blipFill>
          <a:blip r:embed="rId2" cstate="print"/>
          <a:stretch>
            <a:fillRect/>
          </a:stretch>
        </p:blipFill>
        <p:spPr>
          <a:xfrm>
            <a:off x="5796136" y="836712"/>
            <a:ext cx="2952328" cy="2664296"/>
          </a:xfrm>
          <a:prstGeom prst="rect">
            <a:avLst/>
          </a:prstGeom>
        </p:spPr>
      </p:pic>
      <p:pic>
        <p:nvPicPr>
          <p:cNvPr id="8" name="Picture 7" descr="Window (12).jpg"/>
          <p:cNvPicPr>
            <a:picLocks noChangeAspect="1"/>
          </p:cNvPicPr>
          <p:nvPr/>
        </p:nvPicPr>
        <p:blipFill>
          <a:blip r:embed="rId3" cstate="print"/>
          <a:stretch>
            <a:fillRect/>
          </a:stretch>
        </p:blipFill>
        <p:spPr>
          <a:xfrm>
            <a:off x="5940152" y="3645024"/>
            <a:ext cx="2088232" cy="23511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7543800" cy="491654"/>
          </a:xfrm>
        </p:spPr>
        <p:txBody>
          <a:bodyPr>
            <a:normAutofit fontScale="90000"/>
          </a:bodyPr>
          <a:lstStyle/>
          <a:p>
            <a:pPr algn="ctr"/>
            <a:r>
              <a:rPr lang="en-IN" b="1" u="sng" dirty="0" smtClean="0">
                <a:solidFill>
                  <a:srgbClr val="C00000"/>
                </a:solidFill>
              </a:rPr>
              <a:t>Steel Doors v/s Wooden Doors</a:t>
            </a:r>
            <a:endParaRPr lang="en-IN" b="1" u="sng" dirty="0">
              <a:solidFill>
                <a:srgbClr val="C00000"/>
              </a:solidFill>
            </a:endParaRPr>
          </a:p>
        </p:txBody>
      </p:sp>
      <p:sp>
        <p:nvSpPr>
          <p:cNvPr id="6" name="Content Placeholder 5"/>
          <p:cNvSpPr>
            <a:spLocks noGrp="1"/>
          </p:cNvSpPr>
          <p:nvPr>
            <p:ph sz="quarter" idx="2"/>
          </p:nvPr>
        </p:nvSpPr>
        <p:spPr>
          <a:xfrm>
            <a:off x="467544" y="1700808"/>
            <a:ext cx="3657600" cy="4824536"/>
          </a:xfrm>
        </p:spPr>
        <p:txBody>
          <a:bodyPr>
            <a:normAutofit/>
          </a:bodyPr>
          <a:lstStyle/>
          <a:p>
            <a:r>
              <a:rPr lang="en-IN" b="1" u="sng" dirty="0" smtClean="0">
                <a:solidFill>
                  <a:srgbClr val="C00000"/>
                </a:solidFill>
                <a:latin typeface="Calibri" pitchFamily="34" charset="0"/>
              </a:rPr>
              <a:t>ADVANTAGES</a:t>
            </a:r>
          </a:p>
          <a:p>
            <a:r>
              <a:rPr lang="en-IN" sz="1800" dirty="0" smtClean="0">
                <a:latin typeface="Calibri" pitchFamily="34" charset="0"/>
              </a:rPr>
              <a:t>Lower Maintenance</a:t>
            </a:r>
          </a:p>
          <a:p>
            <a:r>
              <a:rPr lang="en-IN" sz="1800" dirty="0" smtClean="0">
                <a:latin typeface="Calibri" pitchFamily="34" charset="0"/>
              </a:rPr>
              <a:t>No Cracking or Bowing</a:t>
            </a:r>
          </a:p>
          <a:p>
            <a:r>
              <a:rPr lang="en-IN" sz="1800" dirty="0" smtClean="0">
                <a:latin typeface="Calibri" pitchFamily="34" charset="0"/>
              </a:rPr>
              <a:t>Less Expensive</a:t>
            </a:r>
          </a:p>
          <a:p>
            <a:r>
              <a:rPr lang="en-IN" sz="1800" dirty="0" smtClean="0">
                <a:latin typeface="Calibri" pitchFamily="34" charset="0"/>
              </a:rPr>
              <a:t>Energy Efficient</a:t>
            </a:r>
          </a:p>
          <a:p>
            <a:r>
              <a:rPr lang="en-IN" sz="1800" dirty="0" smtClean="0">
                <a:latin typeface="Calibri" pitchFamily="34" charset="0"/>
              </a:rPr>
              <a:t>Good Insulating Value</a:t>
            </a:r>
          </a:p>
          <a:p>
            <a:r>
              <a:rPr lang="en-IN" sz="1800" dirty="0" smtClean="0">
                <a:latin typeface="Calibri" pitchFamily="34" charset="0"/>
              </a:rPr>
              <a:t>Secure</a:t>
            </a:r>
          </a:p>
          <a:p>
            <a:r>
              <a:rPr lang="en-IN" sz="1800" dirty="0" smtClean="0">
                <a:latin typeface="Calibri" pitchFamily="34" charset="0"/>
              </a:rPr>
              <a:t>Available with wood grain finish</a:t>
            </a:r>
            <a:endParaRPr lang="en-IN" b="1" u="sng" dirty="0" smtClean="0">
              <a:solidFill>
                <a:srgbClr val="C00000"/>
              </a:solidFill>
              <a:latin typeface="Calibri" pitchFamily="34" charset="0"/>
            </a:endParaRPr>
          </a:p>
          <a:p>
            <a:r>
              <a:rPr lang="en-IN" b="1" u="sng" dirty="0" smtClean="0">
                <a:solidFill>
                  <a:srgbClr val="C00000"/>
                </a:solidFill>
                <a:latin typeface="Calibri" pitchFamily="34" charset="0"/>
              </a:rPr>
              <a:t>LIMITATIONS</a:t>
            </a:r>
          </a:p>
          <a:p>
            <a:r>
              <a:rPr lang="en-IN" sz="1800" dirty="0" smtClean="0">
                <a:latin typeface="Calibri" pitchFamily="34" charset="0"/>
              </a:rPr>
              <a:t>Paint chipping can be common</a:t>
            </a:r>
          </a:p>
          <a:p>
            <a:r>
              <a:rPr lang="en-IN" sz="1800" dirty="0" smtClean="0">
                <a:latin typeface="Calibri" pitchFamily="34" charset="0"/>
              </a:rPr>
              <a:t>Conduct temperature; cold or hot to the touch.</a:t>
            </a:r>
          </a:p>
          <a:p>
            <a:endParaRPr lang="en-IN" sz="1800" dirty="0" smtClean="0">
              <a:latin typeface="Calibri" pitchFamily="34" charset="0"/>
            </a:endParaRPr>
          </a:p>
        </p:txBody>
      </p:sp>
      <p:sp>
        <p:nvSpPr>
          <p:cNvPr id="8" name="Content Placeholder 7"/>
          <p:cNvSpPr>
            <a:spLocks noGrp="1"/>
          </p:cNvSpPr>
          <p:nvPr>
            <p:ph sz="quarter" idx="4"/>
          </p:nvPr>
        </p:nvSpPr>
        <p:spPr>
          <a:xfrm>
            <a:off x="4427984" y="1772816"/>
            <a:ext cx="3657600" cy="4608512"/>
          </a:xfrm>
        </p:spPr>
        <p:txBody>
          <a:bodyPr>
            <a:normAutofit lnSpcReduction="10000"/>
          </a:bodyPr>
          <a:lstStyle/>
          <a:p>
            <a:r>
              <a:rPr lang="en-IN" b="1" u="sng" dirty="0" smtClean="0">
                <a:solidFill>
                  <a:srgbClr val="C00000"/>
                </a:solidFill>
                <a:latin typeface="Calibri" pitchFamily="34" charset="0"/>
              </a:rPr>
              <a:t>ADVANTAGES</a:t>
            </a:r>
          </a:p>
          <a:p>
            <a:r>
              <a:rPr lang="en-IN" sz="1900" dirty="0" smtClean="0">
                <a:latin typeface="Calibri" pitchFamily="34" charset="0"/>
              </a:rPr>
              <a:t>Warm feel and touch</a:t>
            </a:r>
          </a:p>
          <a:p>
            <a:r>
              <a:rPr lang="en-IN" sz="1900" dirty="0" smtClean="0">
                <a:latin typeface="Calibri" pitchFamily="34" charset="0"/>
              </a:rPr>
              <a:t>Beautiful wood grain finish only.</a:t>
            </a:r>
          </a:p>
          <a:p>
            <a:endParaRPr lang="en-IN" b="1" u="sng" dirty="0" smtClean="0">
              <a:solidFill>
                <a:srgbClr val="C00000"/>
              </a:solidFill>
              <a:latin typeface="Calibri" pitchFamily="34" charset="0"/>
            </a:endParaRPr>
          </a:p>
          <a:p>
            <a:r>
              <a:rPr lang="en-IN" b="1" u="sng" dirty="0" smtClean="0">
                <a:solidFill>
                  <a:srgbClr val="C00000"/>
                </a:solidFill>
                <a:latin typeface="Calibri" pitchFamily="34" charset="0"/>
              </a:rPr>
              <a:t>LIMITATIONS</a:t>
            </a:r>
          </a:p>
          <a:p>
            <a:r>
              <a:rPr lang="en-IN" sz="1800" dirty="0" smtClean="0">
                <a:latin typeface="Calibri" pitchFamily="34" charset="0"/>
              </a:rPr>
              <a:t>Expensive</a:t>
            </a:r>
          </a:p>
          <a:p>
            <a:r>
              <a:rPr lang="en-IN" sz="1800" dirty="0" smtClean="0">
                <a:latin typeface="Calibri" pitchFamily="34" charset="0"/>
              </a:rPr>
              <a:t>Absorbs Moisture</a:t>
            </a:r>
          </a:p>
          <a:p>
            <a:r>
              <a:rPr lang="en-IN" sz="1800" dirty="0" smtClean="0">
                <a:latin typeface="Calibri" pitchFamily="34" charset="0"/>
              </a:rPr>
              <a:t>Can peel or Bubble out</a:t>
            </a:r>
          </a:p>
          <a:p>
            <a:r>
              <a:rPr lang="en-IN" sz="1800" dirty="0" smtClean="0">
                <a:latin typeface="Calibri" pitchFamily="34" charset="0"/>
              </a:rPr>
              <a:t>Can bow, warp or twist</a:t>
            </a:r>
          </a:p>
          <a:p>
            <a:r>
              <a:rPr lang="en-IN" sz="1800" dirty="0" smtClean="0">
                <a:latin typeface="Calibri" pitchFamily="34" charset="0"/>
              </a:rPr>
              <a:t>Will Fade</a:t>
            </a:r>
          </a:p>
          <a:p>
            <a:r>
              <a:rPr lang="en-IN" sz="1800" dirty="0" smtClean="0">
                <a:latin typeface="Calibri" pitchFamily="34" charset="0"/>
              </a:rPr>
              <a:t>Not energy efficient</a:t>
            </a:r>
          </a:p>
          <a:p>
            <a:r>
              <a:rPr lang="en-IN" sz="1800" dirty="0" smtClean="0">
                <a:latin typeface="Calibri" pitchFamily="34" charset="0"/>
              </a:rPr>
              <a:t>Requires regular Maintenance</a:t>
            </a:r>
          </a:p>
          <a:p>
            <a:endParaRPr lang="en-IN" sz="1800" dirty="0">
              <a:latin typeface="Calibri" pitchFamily="34" charset="0"/>
            </a:endParaRPr>
          </a:p>
        </p:txBody>
      </p:sp>
      <p:sp>
        <p:nvSpPr>
          <p:cNvPr id="5" name="Text Placeholder 4"/>
          <p:cNvSpPr>
            <a:spLocks noGrp="1"/>
          </p:cNvSpPr>
          <p:nvPr>
            <p:ph type="body" sz="quarter" idx="1"/>
          </p:nvPr>
        </p:nvSpPr>
        <p:spPr>
          <a:xfrm>
            <a:off x="467544" y="908720"/>
            <a:ext cx="3657600" cy="658368"/>
          </a:xfrm>
        </p:spPr>
        <p:txBody>
          <a:bodyPr/>
          <a:lstStyle/>
          <a:p>
            <a:r>
              <a:rPr lang="en-IN" dirty="0" smtClean="0"/>
              <a:t>STEEL DOORS		</a:t>
            </a:r>
            <a:endParaRPr lang="en-IN" dirty="0"/>
          </a:p>
        </p:txBody>
      </p:sp>
      <p:sp>
        <p:nvSpPr>
          <p:cNvPr id="7" name="Text Placeholder 6"/>
          <p:cNvSpPr>
            <a:spLocks noGrp="1"/>
          </p:cNvSpPr>
          <p:nvPr>
            <p:ph type="body" sz="quarter" idx="3"/>
          </p:nvPr>
        </p:nvSpPr>
        <p:spPr>
          <a:xfrm>
            <a:off x="4427984" y="908720"/>
            <a:ext cx="3657600" cy="658368"/>
          </a:xfrm>
        </p:spPr>
        <p:txBody>
          <a:bodyPr/>
          <a:lstStyle/>
          <a:p>
            <a:r>
              <a:rPr lang="en-IN" dirty="0" smtClean="0"/>
              <a:t>WOODEN DOORS</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8058"/>
          </a:xfrm>
        </p:spPr>
        <p:txBody>
          <a:bodyPr>
            <a:normAutofit fontScale="90000"/>
          </a:bodyPr>
          <a:lstStyle/>
          <a:p>
            <a:pPr algn="ctr"/>
            <a:r>
              <a:rPr lang="en-IN" b="1" u="sng" dirty="0" smtClean="0">
                <a:solidFill>
                  <a:srgbClr val="C00000"/>
                </a:solidFill>
              </a:rPr>
              <a:t>Ventilator</a:t>
            </a:r>
            <a:endParaRPr lang="en-IN" b="1" u="sng" dirty="0">
              <a:solidFill>
                <a:srgbClr val="C00000"/>
              </a:solidFill>
            </a:endParaRPr>
          </a:p>
        </p:txBody>
      </p:sp>
      <p:sp>
        <p:nvSpPr>
          <p:cNvPr id="4" name="Content Placeholder 3"/>
          <p:cNvSpPr>
            <a:spLocks noGrp="1"/>
          </p:cNvSpPr>
          <p:nvPr>
            <p:ph sz="quarter" idx="1"/>
          </p:nvPr>
        </p:nvSpPr>
        <p:spPr>
          <a:xfrm>
            <a:off x="457200" y="908720"/>
            <a:ext cx="5266928" cy="5263480"/>
          </a:xfrm>
        </p:spPr>
        <p:txBody>
          <a:bodyPr>
            <a:normAutofit/>
          </a:bodyPr>
          <a:lstStyle/>
          <a:p>
            <a:r>
              <a:rPr lang="en-IN" sz="1900" dirty="0" smtClean="0">
                <a:latin typeface="Calibri" pitchFamily="34" charset="0"/>
              </a:rPr>
              <a:t>Ventilated Door are the latest doors in the market which enables the beauty of your hall or drawing room as it adds to the beauty of Bunglow. It facilitates proper ventilation as it carriers lowers for the purpose.</a:t>
            </a:r>
          </a:p>
          <a:p>
            <a:r>
              <a:rPr lang="en-IN" sz="1900" dirty="0" smtClean="0">
                <a:latin typeface="Calibri" pitchFamily="34" charset="0"/>
              </a:rPr>
              <a:t>It not only gives ventilation but also security without affecting sunlight and air. It helps to retain the freshness of the room.</a:t>
            </a:r>
          </a:p>
          <a:p>
            <a:pPr>
              <a:buNone/>
            </a:pPr>
            <a:endParaRPr lang="en-IN" sz="1900" dirty="0" smtClean="0">
              <a:latin typeface="Calibri" pitchFamily="34" charset="0"/>
            </a:endParaRPr>
          </a:p>
          <a:p>
            <a:r>
              <a:rPr lang="en-IN" sz="2000" b="1" u="sng" dirty="0" smtClean="0">
                <a:solidFill>
                  <a:srgbClr val="C00000"/>
                </a:solidFill>
                <a:latin typeface="Calibri" pitchFamily="34" charset="0"/>
              </a:rPr>
              <a:t>WHAT WE GIVE: (STANDARD)</a:t>
            </a:r>
          </a:p>
          <a:p>
            <a:r>
              <a:rPr lang="en-IN" sz="1900" dirty="0" smtClean="0">
                <a:latin typeface="Calibri" pitchFamily="34" charset="0"/>
              </a:rPr>
              <a:t>Frame: 100 x 50 x 16swg.</a:t>
            </a:r>
          </a:p>
          <a:p>
            <a:r>
              <a:rPr lang="en-IN" sz="1900" dirty="0" smtClean="0">
                <a:latin typeface="Calibri" pitchFamily="34" charset="0"/>
              </a:rPr>
              <a:t>Shutter: 18swg, 46 mm thickness.</a:t>
            </a:r>
          </a:p>
          <a:p>
            <a:r>
              <a:rPr lang="en-IN" sz="1900" dirty="0" smtClean="0">
                <a:latin typeface="Calibri" pitchFamily="34" charset="0"/>
              </a:rPr>
              <a:t>Ventilator Panel : Lower System</a:t>
            </a:r>
          </a:p>
          <a:p>
            <a:r>
              <a:rPr lang="en-IN" sz="1900" dirty="0" smtClean="0">
                <a:latin typeface="Calibri" pitchFamily="34" charset="0"/>
              </a:rPr>
              <a:t>Finish: Paint/Powder coated Finish.</a:t>
            </a:r>
          </a:p>
          <a:p>
            <a:r>
              <a:rPr lang="en-IN" sz="1900" dirty="0" smtClean="0">
                <a:latin typeface="Calibri" pitchFamily="34" charset="0"/>
              </a:rPr>
              <a:t>Fitting: As required by the client.</a:t>
            </a:r>
          </a:p>
          <a:p>
            <a:endParaRPr lang="en-IN" sz="1900" dirty="0" smtClean="0">
              <a:latin typeface="Calibri" pitchFamily="34" charset="0"/>
            </a:endParaRPr>
          </a:p>
        </p:txBody>
      </p:sp>
      <p:pic>
        <p:nvPicPr>
          <p:cNvPr id="6" name="Content Placeholder 5" descr="10.jpg"/>
          <p:cNvPicPr>
            <a:picLocks noGrp="1" noChangeAspect="1"/>
          </p:cNvPicPr>
          <p:nvPr>
            <p:ph sz="quarter" idx="2"/>
          </p:nvPr>
        </p:nvPicPr>
        <p:blipFill>
          <a:blip r:embed="rId2" cstate="print"/>
          <a:stretch>
            <a:fillRect/>
          </a:stretch>
        </p:blipFill>
        <p:spPr>
          <a:xfrm>
            <a:off x="5868144" y="836712"/>
            <a:ext cx="2309196" cy="532926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90066"/>
          </a:xfrm>
        </p:spPr>
        <p:txBody>
          <a:bodyPr>
            <a:normAutofit fontScale="90000"/>
          </a:bodyPr>
          <a:lstStyle/>
          <a:p>
            <a:pPr algn="ctr"/>
            <a:r>
              <a:rPr lang="en-IN" b="1" u="sng" dirty="0" smtClean="0">
                <a:solidFill>
                  <a:srgbClr val="C00000"/>
                </a:solidFill>
                <a:latin typeface="Consolas" pitchFamily="49" charset="0"/>
                <a:cs typeface="Consolas" pitchFamily="49" charset="0"/>
              </a:rPr>
              <a:t>FREQUENTLY ASKED QUESTION</a:t>
            </a:r>
            <a:endParaRPr lang="en-IN" b="1" u="sng" dirty="0">
              <a:solidFill>
                <a:srgbClr val="C00000"/>
              </a:solidFill>
              <a:latin typeface="Consolas" pitchFamily="49" charset="0"/>
              <a:cs typeface="Consolas" pitchFamily="49" charset="0"/>
            </a:endParaRPr>
          </a:p>
        </p:txBody>
      </p:sp>
      <p:sp>
        <p:nvSpPr>
          <p:cNvPr id="3" name="Content Placeholder 2"/>
          <p:cNvSpPr>
            <a:spLocks noGrp="1"/>
          </p:cNvSpPr>
          <p:nvPr>
            <p:ph sz="quarter" idx="1"/>
          </p:nvPr>
        </p:nvSpPr>
        <p:spPr>
          <a:xfrm>
            <a:off x="457200" y="908720"/>
            <a:ext cx="7931224" cy="5565232"/>
          </a:xfrm>
        </p:spPr>
        <p:txBody>
          <a:bodyPr>
            <a:normAutofit fontScale="92500" lnSpcReduction="20000"/>
          </a:bodyPr>
          <a:lstStyle/>
          <a:p>
            <a:r>
              <a:rPr lang="en-IN" sz="1900" b="1" dirty="0" smtClean="0">
                <a:latin typeface="Calibri" pitchFamily="34" charset="0"/>
              </a:rPr>
              <a:t>Q: Why I should select steel door frames and shutters over wooden one ?</a:t>
            </a:r>
            <a:endParaRPr lang="en-IN" sz="1900" dirty="0" smtClean="0">
              <a:latin typeface="Calibri" pitchFamily="34" charset="0"/>
            </a:endParaRPr>
          </a:p>
          <a:p>
            <a:r>
              <a:rPr lang="en-IN" sz="1900" dirty="0" smtClean="0">
                <a:latin typeface="Calibri" pitchFamily="34" charset="0"/>
              </a:rPr>
              <a:t>A: Good quality wood is not available in our country. Apart from that, cutting of wood is now banned as it leads to deforestation and ultimately we lose our ecological balance. </a:t>
            </a:r>
          </a:p>
          <a:p>
            <a:pPr>
              <a:buNone/>
            </a:pPr>
            <a:r>
              <a:rPr lang="en-IN" sz="1900" dirty="0" smtClean="0">
                <a:latin typeface="Calibri" pitchFamily="34" charset="0"/>
              </a:rPr>
              <a:t>      Steel is the safest and easily available material in our country. Steel door frames/shutters can be fabricated in any size and finish. Even, we can offer you steel door frames / shutters in wood finish also.</a:t>
            </a:r>
          </a:p>
          <a:p>
            <a:endParaRPr lang="en-IN" sz="1900" dirty="0" smtClean="0">
              <a:latin typeface="Calibri" pitchFamily="34" charset="0"/>
            </a:endParaRPr>
          </a:p>
          <a:p>
            <a:r>
              <a:rPr lang="en-IN" sz="1900" b="1" dirty="0" smtClean="0">
                <a:latin typeface="Calibri" pitchFamily="34" charset="0"/>
              </a:rPr>
              <a:t>Q. Is it easy to fix steel door frames / Shutters ?</a:t>
            </a:r>
            <a:endParaRPr lang="en-IN" sz="1900" dirty="0" smtClean="0">
              <a:latin typeface="Calibri" pitchFamily="34" charset="0"/>
            </a:endParaRPr>
          </a:p>
          <a:p>
            <a:r>
              <a:rPr lang="en-IN" sz="1900" dirty="0" smtClean="0">
                <a:latin typeface="Calibri" pitchFamily="34" charset="0"/>
              </a:rPr>
              <a:t>A.  Yes. Any technician/local mason available at site can install steel door frames / shutters.</a:t>
            </a:r>
          </a:p>
          <a:p>
            <a:endParaRPr lang="en-IN" sz="1900" dirty="0" smtClean="0">
              <a:latin typeface="Calibri" pitchFamily="34" charset="0"/>
            </a:endParaRPr>
          </a:p>
          <a:p>
            <a:r>
              <a:rPr lang="en-IN" sz="1900" b="1" dirty="0" smtClean="0">
                <a:latin typeface="Calibri" pitchFamily="34" charset="0"/>
              </a:rPr>
              <a:t>Q: Can I fix any kind of handles and locking system on steel door frames and shutters?</a:t>
            </a:r>
            <a:r>
              <a:rPr lang="en-IN" sz="1900" dirty="0" smtClean="0">
                <a:latin typeface="Calibri" pitchFamily="34" charset="0"/>
              </a:rPr>
              <a:t/>
            </a:r>
            <a:br>
              <a:rPr lang="en-IN" sz="1900" dirty="0" smtClean="0">
                <a:latin typeface="Calibri" pitchFamily="34" charset="0"/>
              </a:rPr>
            </a:br>
            <a:r>
              <a:rPr lang="en-IN" sz="1900" dirty="0" smtClean="0">
                <a:latin typeface="Calibri" pitchFamily="34" charset="0"/>
              </a:rPr>
              <a:t>A: Yes. Any kind of lock and handle as per the client requirement can be fixed on steel door frames and shutters.</a:t>
            </a:r>
          </a:p>
          <a:p>
            <a:pPr>
              <a:buNone/>
            </a:pPr>
            <a:endParaRPr lang="en-IN" sz="1900" dirty="0" smtClean="0">
              <a:latin typeface="Calibri" pitchFamily="34" charset="0"/>
            </a:endParaRPr>
          </a:p>
          <a:p>
            <a:r>
              <a:rPr lang="en-IN" sz="1900" b="1" dirty="0" smtClean="0">
                <a:latin typeface="Calibri" pitchFamily="34" charset="0"/>
              </a:rPr>
              <a:t>Q: Is it maintenance free?</a:t>
            </a:r>
            <a:r>
              <a:rPr lang="en-IN" sz="1900" dirty="0" smtClean="0">
                <a:latin typeface="Calibri" pitchFamily="34" charset="0"/>
              </a:rPr>
              <a:t/>
            </a:r>
            <a:br>
              <a:rPr lang="en-IN" sz="1900" dirty="0" smtClean="0">
                <a:latin typeface="Calibri" pitchFamily="34" charset="0"/>
              </a:rPr>
            </a:br>
            <a:r>
              <a:rPr lang="en-IN" sz="1900" dirty="0" smtClean="0">
                <a:latin typeface="Calibri" pitchFamily="34" charset="0"/>
              </a:rPr>
              <a:t>A: Yes. Steel door frames/shutters are totally maintenance free. They can withstand in any weather condition minimum upto 30 years.</a:t>
            </a:r>
          </a:p>
          <a:p>
            <a:endParaRPr lang="en-IN" sz="1900"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90066"/>
          </a:xfrm>
        </p:spPr>
        <p:txBody>
          <a:bodyPr>
            <a:normAutofit fontScale="90000"/>
          </a:bodyPr>
          <a:lstStyle/>
          <a:p>
            <a:pPr algn="ctr"/>
            <a:r>
              <a:rPr lang="en-IN" b="1" u="sng" dirty="0" smtClean="0">
                <a:solidFill>
                  <a:srgbClr val="C00000"/>
                </a:solidFill>
                <a:latin typeface="Consolas" pitchFamily="49" charset="0"/>
                <a:cs typeface="Consolas" pitchFamily="49" charset="0"/>
              </a:rPr>
              <a:t>FREQUENTLY ASKED QUESTION</a:t>
            </a:r>
            <a:endParaRPr lang="en-IN" dirty="0"/>
          </a:p>
        </p:txBody>
      </p:sp>
      <p:sp>
        <p:nvSpPr>
          <p:cNvPr id="3" name="Content Placeholder 2"/>
          <p:cNvSpPr>
            <a:spLocks noGrp="1"/>
          </p:cNvSpPr>
          <p:nvPr>
            <p:ph sz="quarter" idx="1"/>
          </p:nvPr>
        </p:nvSpPr>
        <p:spPr>
          <a:xfrm>
            <a:off x="457200" y="980728"/>
            <a:ext cx="7467600" cy="5493224"/>
          </a:xfrm>
        </p:spPr>
        <p:txBody>
          <a:bodyPr>
            <a:normAutofit/>
          </a:bodyPr>
          <a:lstStyle/>
          <a:p>
            <a:r>
              <a:rPr lang="en-IN" sz="1800" b="1" dirty="0" smtClean="0">
                <a:latin typeface="Calibri" pitchFamily="34" charset="0"/>
              </a:rPr>
              <a:t>Q: Can we change the original finish of frames ?</a:t>
            </a:r>
            <a:r>
              <a:rPr lang="en-IN" sz="1800" dirty="0" smtClean="0">
                <a:latin typeface="Calibri" pitchFamily="34" charset="0"/>
              </a:rPr>
              <a:t/>
            </a:r>
            <a:br>
              <a:rPr lang="en-IN" sz="1800" dirty="0" smtClean="0">
                <a:latin typeface="Calibri" pitchFamily="34" charset="0"/>
              </a:rPr>
            </a:br>
            <a:r>
              <a:rPr lang="en-IN" sz="1800" dirty="0" smtClean="0">
                <a:latin typeface="Calibri" pitchFamily="34" charset="0"/>
              </a:rPr>
              <a:t>A: Yes. You can repaint the frames when needed. </a:t>
            </a:r>
          </a:p>
          <a:p>
            <a:endParaRPr lang="en-IN" sz="1800" dirty="0" smtClean="0">
              <a:latin typeface="Calibri" pitchFamily="34" charset="0"/>
            </a:endParaRPr>
          </a:p>
          <a:p>
            <a:r>
              <a:rPr lang="en-IN" sz="1800" b="1" dirty="0" smtClean="0">
                <a:latin typeface="Calibri" pitchFamily="34" charset="0"/>
              </a:rPr>
              <a:t>Q: Can you give wood finish to door frames/shutters</a:t>
            </a:r>
            <a:r>
              <a:rPr lang="en-IN" sz="1800" dirty="0" smtClean="0">
                <a:latin typeface="Calibri" pitchFamily="34" charset="0"/>
              </a:rPr>
              <a:t>?</a:t>
            </a:r>
          </a:p>
          <a:p>
            <a:r>
              <a:rPr lang="en-IN" sz="1800" dirty="0" smtClean="0">
                <a:latin typeface="Calibri" pitchFamily="34" charset="0"/>
              </a:rPr>
              <a:t>A: Yes. We can give wood finish to door frames/shutters.</a:t>
            </a:r>
          </a:p>
          <a:p>
            <a:endParaRPr lang="en-IN" sz="1800" dirty="0" smtClean="0">
              <a:latin typeface="Calibri" pitchFamily="34" charset="0"/>
            </a:endParaRPr>
          </a:p>
          <a:p>
            <a:r>
              <a:rPr lang="en-IN" sz="1800" b="1" dirty="0" smtClean="0">
                <a:latin typeface="Calibri" pitchFamily="34" charset="0"/>
              </a:rPr>
              <a:t>Q: What is the speciality of SEHGAL DOORS Products?</a:t>
            </a:r>
            <a:endParaRPr lang="en-IN" sz="1800" dirty="0" smtClean="0">
              <a:latin typeface="Calibri" pitchFamily="34" charset="0"/>
            </a:endParaRPr>
          </a:p>
          <a:p>
            <a:r>
              <a:rPr lang="en-IN" sz="1800" dirty="0" smtClean="0">
                <a:latin typeface="Calibri" pitchFamily="34" charset="0"/>
              </a:rPr>
              <a:t>A: Being machine made (on CNC  or NC Machines) quality of products is far superior compared to any other product.</a:t>
            </a:r>
          </a:p>
          <a:p>
            <a:endParaRPr lang="en-IN" sz="1800" dirty="0" smtClean="0">
              <a:latin typeface="Calibri" pitchFamily="34" charset="0"/>
            </a:endParaRPr>
          </a:p>
          <a:p>
            <a:r>
              <a:rPr lang="en-IN" sz="1800" b="1" dirty="0" smtClean="0">
                <a:latin typeface="Calibri" pitchFamily="34" charset="0"/>
              </a:rPr>
              <a:t>Q: Can we use your products in green building?</a:t>
            </a:r>
            <a:endParaRPr lang="en-IN" sz="1800" dirty="0" smtClean="0">
              <a:latin typeface="Calibri" pitchFamily="34" charset="0"/>
            </a:endParaRPr>
          </a:p>
          <a:p>
            <a:r>
              <a:rPr lang="en-IN" sz="1800" dirty="0" smtClean="0">
                <a:latin typeface="Calibri" pitchFamily="34" charset="0"/>
              </a:rPr>
              <a:t>A: Yes Our products are suitable for green building. </a:t>
            </a:r>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7744" y="260648"/>
            <a:ext cx="6480720" cy="6336704"/>
          </a:xfrm>
        </p:spPr>
        <p:txBody>
          <a:bodyPr>
            <a:normAutofit fontScale="90000"/>
          </a:bodyPr>
          <a:lstStyle/>
          <a:p>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solidFill>
                  <a:srgbClr val="FFFF00"/>
                </a:solidFill>
              </a:rPr>
              <a:t>CONTACT US</a:t>
            </a:r>
            <a:r>
              <a:rPr lang="en-IN" dirty="0" smtClean="0"/>
              <a:t/>
            </a:r>
            <a:br>
              <a:rPr lang="en-IN" dirty="0" smtClean="0"/>
            </a:br>
            <a:r>
              <a:rPr lang="en-IN" sz="3200" dirty="0" smtClean="0"/>
              <a:t/>
            </a:r>
            <a:br>
              <a:rPr lang="en-IN" sz="3200" dirty="0" smtClean="0"/>
            </a:br>
            <a:r>
              <a:rPr lang="en-IN" dirty="0" smtClean="0"/>
              <a:t/>
            </a:r>
            <a:br>
              <a:rPr lang="en-IN" dirty="0" smtClean="0"/>
            </a:br>
            <a:r>
              <a:rPr lang="en-IN" sz="3200" dirty="0" smtClean="0"/>
              <a:t/>
            </a:r>
            <a:br>
              <a:rPr lang="en-IN" sz="3200" dirty="0" smtClean="0"/>
            </a:br>
            <a:r>
              <a:rPr lang="en-IN" sz="2200" dirty="0" smtClean="0">
                <a:solidFill>
                  <a:srgbClr val="FFFF00"/>
                </a:solidFill>
                <a:latin typeface="Century Gothic" panose="020B0502020202020204" pitchFamily="34" charset="0"/>
              </a:rPr>
              <a:t>Contact Person: Mr. Neeraj Sehgal</a:t>
            </a:r>
            <a:br>
              <a:rPr lang="en-IN" sz="2200" dirty="0" smtClean="0">
                <a:solidFill>
                  <a:srgbClr val="FFFF00"/>
                </a:solidFill>
                <a:latin typeface="Century Gothic" panose="020B0502020202020204" pitchFamily="34" charset="0"/>
              </a:rPr>
            </a:br>
            <a:r>
              <a:rPr lang="en-IN" sz="2200" dirty="0" smtClean="0">
                <a:solidFill>
                  <a:srgbClr val="FFFF00"/>
                </a:solidFill>
                <a:latin typeface="Century Gothic" panose="020B0502020202020204" pitchFamily="34" charset="0"/>
              </a:rPr>
              <a:t>Mobile No: +91 - 9891139441</a:t>
            </a:r>
            <a:br>
              <a:rPr lang="en-IN" sz="2200" dirty="0" smtClean="0">
                <a:solidFill>
                  <a:srgbClr val="FFFF00"/>
                </a:solidFill>
                <a:latin typeface="Century Gothic" panose="020B0502020202020204" pitchFamily="34" charset="0"/>
              </a:rPr>
            </a:br>
            <a:r>
              <a:rPr lang="en-IN" sz="2200" dirty="0" smtClean="0">
                <a:solidFill>
                  <a:srgbClr val="FFFF00"/>
                </a:solidFill>
                <a:latin typeface="Century Gothic" panose="020B0502020202020204" pitchFamily="34" charset="0"/>
              </a:rPr>
              <a:t>Landline No: 011 - 28114613</a:t>
            </a:r>
            <a:br>
              <a:rPr lang="en-IN" sz="2200" dirty="0" smtClean="0">
                <a:solidFill>
                  <a:srgbClr val="FFFF00"/>
                </a:solidFill>
                <a:latin typeface="Century Gothic" panose="020B0502020202020204" pitchFamily="34" charset="0"/>
              </a:rPr>
            </a:br>
            <a:r>
              <a:rPr lang="en-IN" sz="2200" dirty="0" smtClean="0">
                <a:solidFill>
                  <a:srgbClr val="FFFF00"/>
                </a:solidFill>
                <a:latin typeface="Century Gothic" panose="020B0502020202020204" pitchFamily="34" charset="0"/>
              </a:rPr>
              <a:t>WORKS: </a:t>
            </a:r>
            <a:r>
              <a:rPr lang="en-IN" sz="2200" dirty="0" smtClean="0">
                <a:solidFill>
                  <a:srgbClr val="FFFF00"/>
                </a:solidFill>
                <a:latin typeface="Century Gothic" panose="020B0502020202020204" pitchFamily="34" charset="0"/>
              </a:rPr>
              <a:t>B-133, Mayapuri Industrial Area</a:t>
            </a:r>
            <a:br>
              <a:rPr lang="en-IN" sz="2200" dirty="0" smtClean="0">
                <a:solidFill>
                  <a:srgbClr val="FFFF00"/>
                </a:solidFill>
                <a:latin typeface="Century Gothic" panose="020B0502020202020204" pitchFamily="34" charset="0"/>
              </a:rPr>
            </a:br>
            <a:r>
              <a:rPr lang="en-IN" sz="2200" dirty="0" smtClean="0">
                <a:solidFill>
                  <a:srgbClr val="FFFF00"/>
                </a:solidFill>
                <a:latin typeface="Century Gothic" panose="020B0502020202020204" pitchFamily="34" charset="0"/>
              </a:rPr>
              <a:t>City: New Delhi - 110064</a:t>
            </a:r>
            <a:br>
              <a:rPr lang="en-IN" sz="2200" dirty="0" smtClean="0">
                <a:solidFill>
                  <a:srgbClr val="FFFF00"/>
                </a:solidFill>
                <a:latin typeface="Century Gothic" panose="020B0502020202020204" pitchFamily="34" charset="0"/>
              </a:rPr>
            </a:br>
            <a:r>
              <a:rPr lang="en-IN" sz="2200" dirty="0" smtClean="0">
                <a:solidFill>
                  <a:srgbClr val="FFFF00"/>
                </a:solidFill>
                <a:latin typeface="Century Gothic" panose="020B0502020202020204" pitchFamily="34" charset="0"/>
              </a:rPr>
              <a:t>State: Delhi</a:t>
            </a:r>
            <a:endParaRPr lang="en-IN" sz="2200" dirty="0">
              <a:solidFill>
                <a:srgbClr val="FFFF00"/>
              </a:solidFill>
              <a:latin typeface="Century Gothic" panose="020B0502020202020204" pitchFamily="34" charset="0"/>
            </a:endParaRPr>
          </a:p>
        </p:txBody>
      </p:sp>
      <p:pic>
        <p:nvPicPr>
          <p:cNvPr id="6" name="Picture 5" descr="LOGO.jpg"/>
          <p:cNvPicPr>
            <a:picLocks noChangeAspect="1"/>
          </p:cNvPicPr>
          <p:nvPr/>
        </p:nvPicPr>
        <p:blipFill>
          <a:blip r:embed="rId2" cstate="print"/>
          <a:stretch>
            <a:fillRect/>
          </a:stretch>
        </p:blipFill>
        <p:spPr>
          <a:xfrm>
            <a:off x="2429024" y="3573016"/>
            <a:ext cx="4464496" cy="936104"/>
          </a:xfrm>
          <a:prstGeom prst="rect">
            <a:avLst/>
          </a:prstGeom>
        </p:spPr>
      </p:pic>
      <p:pic>
        <p:nvPicPr>
          <p:cNvPr id="10" name="Picture 9" descr="bottom2-imgs-12.jpg"/>
          <p:cNvPicPr>
            <a:picLocks noChangeAspect="1"/>
          </p:cNvPicPr>
          <p:nvPr/>
        </p:nvPicPr>
        <p:blipFill>
          <a:blip r:embed="rId3" cstate="print"/>
          <a:stretch>
            <a:fillRect/>
          </a:stretch>
        </p:blipFill>
        <p:spPr>
          <a:xfrm>
            <a:off x="2195736" y="260648"/>
            <a:ext cx="6552728" cy="230425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normAutofit fontScale="90000"/>
          </a:bodyPr>
          <a:lstStyle/>
          <a:p>
            <a:pPr algn="ctr"/>
            <a:r>
              <a:rPr lang="en-IN" b="1" u="sng" dirty="0" smtClean="0">
                <a:solidFill>
                  <a:srgbClr val="C00000"/>
                </a:solidFill>
                <a:latin typeface="Consolas" pitchFamily="49" charset="0"/>
                <a:cs typeface="Consolas" pitchFamily="49" charset="0"/>
              </a:rPr>
              <a:t>IN BUSINESS SINCE LAST </a:t>
            </a:r>
            <a:r>
              <a:rPr lang="en-IN" b="1" u="sng" dirty="0" smtClean="0">
                <a:solidFill>
                  <a:srgbClr val="C00000"/>
                </a:solidFill>
                <a:latin typeface="Consolas" pitchFamily="49" charset="0"/>
                <a:cs typeface="Consolas" pitchFamily="49" charset="0"/>
              </a:rPr>
              <a:t>55 </a:t>
            </a:r>
            <a:r>
              <a:rPr lang="en-IN" b="1" u="sng" dirty="0" smtClean="0">
                <a:solidFill>
                  <a:srgbClr val="C00000"/>
                </a:solidFill>
                <a:latin typeface="Consolas" pitchFamily="49" charset="0"/>
                <a:cs typeface="Consolas" pitchFamily="49" charset="0"/>
              </a:rPr>
              <a:t>YEARS!!</a:t>
            </a:r>
            <a:endParaRPr lang="en-IN" b="1" u="sng" dirty="0">
              <a:solidFill>
                <a:srgbClr val="C00000"/>
              </a:solidFill>
              <a:latin typeface="Consolas" pitchFamily="49" charset="0"/>
              <a:cs typeface="Consolas" pitchFamily="49" charset="0"/>
            </a:endParaRPr>
          </a:p>
        </p:txBody>
      </p:sp>
      <p:sp>
        <p:nvSpPr>
          <p:cNvPr id="3" name="Content Placeholder 2"/>
          <p:cNvSpPr>
            <a:spLocks noGrp="1"/>
          </p:cNvSpPr>
          <p:nvPr>
            <p:ph sz="quarter" idx="1"/>
          </p:nvPr>
        </p:nvSpPr>
        <p:spPr>
          <a:xfrm>
            <a:off x="457200" y="1196752"/>
            <a:ext cx="7715200" cy="5184576"/>
          </a:xfrm>
        </p:spPr>
        <p:txBody>
          <a:bodyPr>
            <a:normAutofit fontScale="77500" lnSpcReduction="20000"/>
          </a:bodyPr>
          <a:lstStyle/>
          <a:p>
            <a:pPr>
              <a:buNone/>
            </a:pPr>
            <a:r>
              <a:rPr lang="en-IN" sz="2200" dirty="0" smtClean="0">
                <a:latin typeface="Calibri" pitchFamily="34" charset="0"/>
              </a:rPr>
              <a:t>The reasons for our meteoric growth is not difficult to guess. As a</a:t>
            </a:r>
          </a:p>
          <a:p>
            <a:pPr>
              <a:buNone/>
            </a:pPr>
            <a:r>
              <a:rPr lang="en-IN" sz="2200" dirty="0" smtClean="0">
                <a:latin typeface="Calibri" pitchFamily="34" charset="0"/>
              </a:rPr>
              <a:t>Family - owned entity, we have always been able to customize our </a:t>
            </a:r>
          </a:p>
          <a:p>
            <a:pPr>
              <a:buNone/>
            </a:pPr>
            <a:r>
              <a:rPr lang="en-IN" sz="2200" dirty="0" smtClean="0">
                <a:latin typeface="Calibri" pitchFamily="34" charset="0"/>
              </a:rPr>
              <a:t>service to our clients’ product requirements. We bend backwards to </a:t>
            </a:r>
          </a:p>
          <a:p>
            <a:pPr>
              <a:buNone/>
            </a:pPr>
            <a:r>
              <a:rPr lang="en-IN" sz="2200" dirty="0" smtClean="0">
                <a:latin typeface="Calibri" pitchFamily="34" charset="0"/>
              </a:rPr>
              <a:t>accommodate their needs. </a:t>
            </a:r>
          </a:p>
          <a:p>
            <a:pPr>
              <a:buNone/>
            </a:pPr>
            <a:endParaRPr lang="en-IN" sz="2200" dirty="0" smtClean="0">
              <a:latin typeface="Calibri" pitchFamily="34" charset="0"/>
            </a:endParaRPr>
          </a:p>
          <a:p>
            <a:pPr>
              <a:buNone/>
            </a:pPr>
            <a:r>
              <a:rPr lang="en-IN" sz="2200" dirty="0" smtClean="0">
                <a:latin typeface="Calibri" pitchFamily="34" charset="0"/>
              </a:rPr>
              <a:t>We partner with them, every step of the way in manufacturing doors </a:t>
            </a:r>
          </a:p>
          <a:p>
            <a:pPr>
              <a:buNone/>
            </a:pPr>
            <a:r>
              <a:rPr lang="en-IN" sz="2200" dirty="0" smtClean="0">
                <a:latin typeface="Calibri" pitchFamily="34" charset="0"/>
              </a:rPr>
              <a:t>that are unmatched in: </a:t>
            </a:r>
            <a:br>
              <a:rPr lang="en-IN" sz="2200" dirty="0" smtClean="0">
                <a:latin typeface="Calibri" pitchFamily="34" charset="0"/>
              </a:rPr>
            </a:br>
            <a:endParaRPr lang="en-IN" sz="2200" dirty="0" smtClean="0">
              <a:latin typeface="Calibri" pitchFamily="34" charset="0"/>
            </a:endParaRPr>
          </a:p>
          <a:p>
            <a:pPr lvl="0"/>
            <a:r>
              <a:rPr lang="en-IN" sz="2200" b="1" dirty="0" smtClean="0">
                <a:latin typeface="Calibri" pitchFamily="34" charset="0"/>
              </a:rPr>
              <a:t>Elegance</a:t>
            </a:r>
          </a:p>
          <a:p>
            <a:pPr lvl="0"/>
            <a:r>
              <a:rPr lang="en-IN" sz="2200" b="1" dirty="0" smtClean="0">
                <a:latin typeface="Calibri" pitchFamily="34" charset="0"/>
              </a:rPr>
              <a:t>Strength</a:t>
            </a:r>
          </a:p>
          <a:p>
            <a:pPr lvl="0"/>
            <a:r>
              <a:rPr lang="en-IN" sz="2200" b="1" dirty="0" smtClean="0">
                <a:latin typeface="Calibri" pitchFamily="34" charset="0"/>
              </a:rPr>
              <a:t>Utility</a:t>
            </a:r>
          </a:p>
          <a:p>
            <a:pPr lvl="0"/>
            <a:r>
              <a:rPr lang="en-IN" sz="2200" b="1" dirty="0" smtClean="0">
                <a:latin typeface="Calibri" pitchFamily="34" charset="0"/>
              </a:rPr>
              <a:t>Design</a:t>
            </a:r>
          </a:p>
          <a:p>
            <a:pPr lvl="0">
              <a:buNone/>
            </a:pPr>
            <a:endParaRPr lang="en-IN" sz="2200" dirty="0" smtClean="0">
              <a:latin typeface="Calibri" pitchFamily="34" charset="0"/>
            </a:endParaRPr>
          </a:p>
          <a:p>
            <a:pPr>
              <a:buNone/>
            </a:pPr>
            <a:r>
              <a:rPr lang="en-IN" sz="2200" dirty="0" smtClean="0">
                <a:latin typeface="Calibri" pitchFamily="34" charset="0"/>
              </a:rPr>
              <a:t>Creating new benchmarks, an exciting range of products and watching </a:t>
            </a:r>
          </a:p>
          <a:p>
            <a:pPr>
              <a:buNone/>
            </a:pPr>
            <a:r>
              <a:rPr lang="en-IN" sz="2200" dirty="0" smtClean="0">
                <a:latin typeface="Calibri" pitchFamily="34" charset="0"/>
              </a:rPr>
              <a:t>the finished doors being installed - bring the highest level of </a:t>
            </a:r>
          </a:p>
          <a:p>
            <a:pPr>
              <a:buNone/>
            </a:pPr>
            <a:r>
              <a:rPr lang="en-IN" sz="2200" dirty="0" smtClean="0">
                <a:latin typeface="Calibri" pitchFamily="34" charset="0"/>
              </a:rPr>
              <a:t>satisfaction in our team of engineers, designers and door craftsmen. </a:t>
            </a: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562074"/>
          </a:xfrm>
        </p:spPr>
        <p:txBody>
          <a:bodyPr>
            <a:noAutofit/>
          </a:bodyPr>
          <a:lstStyle/>
          <a:p>
            <a:r>
              <a:rPr lang="en-GB" sz="1900" b="1" u="sng" dirty="0" smtClean="0">
                <a:solidFill>
                  <a:srgbClr val="C00000"/>
                </a:solidFill>
              </a:rPr>
              <a:t>do your work in SILENCE. and let SUCCESS speak volumes for you!!</a:t>
            </a:r>
            <a:endParaRPr lang="en-IN" sz="1900" u="sng" dirty="0">
              <a:solidFill>
                <a:srgbClr val="C00000"/>
              </a:solidFill>
            </a:endParaRPr>
          </a:p>
        </p:txBody>
      </p:sp>
      <p:pic>
        <p:nvPicPr>
          <p:cNvPr id="4" name="Content Placeholder 3" descr="image005.jpg"/>
          <p:cNvPicPr>
            <a:picLocks noGrp="1" noChangeAspect="1"/>
          </p:cNvPicPr>
          <p:nvPr>
            <p:ph sz="quarter" idx="1"/>
          </p:nvPr>
        </p:nvPicPr>
        <p:blipFill>
          <a:blip r:embed="rId2" cstate="print"/>
          <a:stretch>
            <a:fillRect/>
          </a:stretch>
        </p:blipFill>
        <p:spPr>
          <a:xfrm>
            <a:off x="323528" y="980728"/>
            <a:ext cx="8352928" cy="5544616"/>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467600" cy="490066"/>
          </a:xfrm>
        </p:spPr>
        <p:txBody>
          <a:bodyPr>
            <a:normAutofit fontScale="90000"/>
          </a:bodyPr>
          <a:lstStyle/>
          <a:p>
            <a:pPr algn="ctr"/>
            <a:r>
              <a:rPr lang="en-IN" b="1" u="sng" dirty="0" smtClean="0">
                <a:solidFill>
                  <a:srgbClr val="C00000"/>
                </a:solidFill>
              </a:rPr>
              <a:t>INTRODUCTION</a:t>
            </a:r>
            <a:endParaRPr lang="en-IN" b="1" u="sng" dirty="0">
              <a:solidFill>
                <a:srgbClr val="C00000"/>
              </a:solidFill>
            </a:endParaRPr>
          </a:p>
        </p:txBody>
      </p:sp>
      <p:sp>
        <p:nvSpPr>
          <p:cNvPr id="3" name="Content Placeholder 2"/>
          <p:cNvSpPr>
            <a:spLocks noGrp="1"/>
          </p:cNvSpPr>
          <p:nvPr>
            <p:ph sz="quarter" idx="1"/>
          </p:nvPr>
        </p:nvSpPr>
        <p:spPr>
          <a:xfrm>
            <a:off x="457200" y="764704"/>
            <a:ext cx="8147248" cy="5904656"/>
          </a:xfrm>
        </p:spPr>
        <p:txBody>
          <a:bodyPr>
            <a:normAutofit fontScale="62500" lnSpcReduction="20000"/>
          </a:bodyPr>
          <a:lstStyle/>
          <a:p>
            <a:r>
              <a:rPr lang="en-IN" sz="2900" dirty="0" smtClean="0">
                <a:latin typeface="Calibri" pitchFamily="34" charset="0"/>
              </a:rPr>
              <a:t>We are engaged in the Manufacture and Supply of a superior range of </a:t>
            </a:r>
            <a:r>
              <a:rPr lang="en-IN" sz="2900" b="1" dirty="0" smtClean="0">
                <a:latin typeface="Calibri" pitchFamily="34" charset="0"/>
              </a:rPr>
              <a:t>Steel Door Frames</a:t>
            </a:r>
            <a:r>
              <a:rPr lang="en-IN" sz="2900" dirty="0" smtClean="0">
                <a:latin typeface="Calibri" pitchFamily="34" charset="0"/>
              </a:rPr>
              <a:t> that is constructed from pressed steel sections made on computerized numeric controlled brake press to provide better surface finish, consistent quality, dimensional, accuracy and high strength. This range of Steel Door Frames is far better compared to the traditional wooden door frames and puts a check to the level of forest degradation. We offer these attractive Steel Door Frames to architects, developers and builders that are seeking suitable cost efficient alternatives to be used in the construction process</a:t>
            </a:r>
          </a:p>
          <a:p>
            <a:endParaRPr lang="en-IN" sz="1900" dirty="0" smtClean="0">
              <a:latin typeface="Calibri" pitchFamily="34" charset="0"/>
            </a:endParaRPr>
          </a:p>
          <a:p>
            <a:r>
              <a:rPr lang="en-IN" sz="2900" b="1" u="sng" dirty="0" smtClean="0">
                <a:solidFill>
                  <a:srgbClr val="C00000"/>
                </a:solidFill>
              </a:rPr>
              <a:t>Salient Features :</a:t>
            </a:r>
            <a:r>
              <a:rPr lang="en-IN" sz="2000" dirty="0" smtClean="0"/>
              <a:t/>
            </a:r>
            <a:br>
              <a:rPr lang="en-IN" sz="2000" dirty="0" smtClean="0"/>
            </a:br>
            <a:endParaRPr lang="en-IN" sz="2000" dirty="0" smtClean="0"/>
          </a:p>
          <a:p>
            <a:pPr lvl="0"/>
            <a:r>
              <a:rPr lang="en-IN" sz="2000" dirty="0" smtClean="0"/>
              <a:t>Do not twist or warp</a:t>
            </a:r>
          </a:p>
          <a:p>
            <a:pPr lvl="0"/>
            <a:r>
              <a:rPr lang="en-IN" sz="2000" dirty="0" smtClean="0"/>
              <a:t>Remain perfectly true and square</a:t>
            </a:r>
          </a:p>
          <a:p>
            <a:pPr lvl="0"/>
            <a:r>
              <a:rPr lang="en-IN" sz="2000" dirty="0" smtClean="0"/>
              <a:t>Eco-friendly</a:t>
            </a:r>
          </a:p>
          <a:p>
            <a:pPr lvl="0"/>
            <a:r>
              <a:rPr lang="en-IN" sz="2000" dirty="0" smtClean="0"/>
              <a:t>Economical</a:t>
            </a:r>
          </a:p>
          <a:p>
            <a:pPr lvl="0"/>
            <a:r>
              <a:rPr lang="en-IN" sz="2000" dirty="0" smtClean="0"/>
              <a:t>Structurally Load Bearing</a:t>
            </a:r>
          </a:p>
          <a:p>
            <a:pPr lvl="0"/>
            <a:r>
              <a:rPr lang="en-IN" sz="2000" dirty="0" smtClean="0"/>
              <a:t>No fear of termite</a:t>
            </a:r>
          </a:p>
          <a:p>
            <a:pPr lvl="0"/>
            <a:r>
              <a:rPr lang="en-IN" sz="2000" dirty="0" smtClean="0"/>
              <a:t>Rust resistant</a:t>
            </a:r>
          </a:p>
          <a:p>
            <a:pPr lvl="0"/>
            <a:r>
              <a:rPr lang="en-IN" sz="2000" dirty="0" smtClean="0"/>
              <a:t>Unmatched durability</a:t>
            </a:r>
          </a:p>
          <a:p>
            <a:pPr lvl="0"/>
            <a:r>
              <a:rPr lang="en-IN" sz="2000" dirty="0" smtClean="0"/>
              <a:t>Beauty in simplicity</a:t>
            </a:r>
          </a:p>
          <a:p>
            <a:pPr lvl="0"/>
            <a:r>
              <a:rPr lang="en-IN" sz="2000" dirty="0" smtClean="0"/>
              <a:t>Excellent quality</a:t>
            </a:r>
          </a:p>
          <a:p>
            <a:pPr lvl="0"/>
            <a:r>
              <a:rPr lang="en-IN" sz="2000" dirty="0" smtClean="0"/>
              <a:t>Compatible to any type of wooden or metal doors</a:t>
            </a:r>
          </a:p>
        </p:txBody>
      </p:sp>
      <p:pic>
        <p:nvPicPr>
          <p:cNvPr id="4" name="Picture 3" descr="wsz.jpg"/>
          <p:cNvPicPr>
            <a:picLocks noChangeAspect="1"/>
          </p:cNvPicPr>
          <p:nvPr/>
        </p:nvPicPr>
        <p:blipFill>
          <a:blip r:embed="rId2" cstate="print"/>
          <a:stretch>
            <a:fillRect/>
          </a:stretch>
        </p:blipFill>
        <p:spPr>
          <a:xfrm>
            <a:off x="5220072" y="2780928"/>
            <a:ext cx="3266306" cy="1728192"/>
          </a:xfrm>
          <a:prstGeom prst="rect">
            <a:avLst/>
          </a:prstGeom>
        </p:spPr>
      </p:pic>
      <p:pic>
        <p:nvPicPr>
          <p:cNvPr id="5" name="Picture 4" descr="Fullscreen capture 24-10-2015 134141.jpg"/>
          <p:cNvPicPr>
            <a:picLocks noChangeAspect="1"/>
          </p:cNvPicPr>
          <p:nvPr/>
        </p:nvPicPr>
        <p:blipFill>
          <a:blip r:embed="rId3" cstate="print"/>
          <a:stretch>
            <a:fillRect/>
          </a:stretch>
        </p:blipFill>
        <p:spPr>
          <a:xfrm>
            <a:off x="3419872" y="4581128"/>
            <a:ext cx="3384376" cy="16561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u="sng" dirty="0" smtClean="0">
                <a:solidFill>
                  <a:srgbClr val="C00000"/>
                </a:solidFill>
                <a:latin typeface="Consolas" pitchFamily="49" charset="0"/>
                <a:cs typeface="Consolas" pitchFamily="49" charset="0"/>
              </a:rPr>
              <a:t>PRODUCTS AVAILABLE WITH BELOW STANDARDS!!</a:t>
            </a:r>
            <a:endParaRPr lang="en-IN" b="1" u="sng" dirty="0">
              <a:solidFill>
                <a:srgbClr val="C00000"/>
              </a:solidFill>
              <a:latin typeface="Consolas" pitchFamily="49" charset="0"/>
              <a:cs typeface="Consolas" pitchFamily="49" charset="0"/>
            </a:endParaRPr>
          </a:p>
        </p:txBody>
      </p:sp>
      <p:sp>
        <p:nvSpPr>
          <p:cNvPr id="5" name="Content Placeholder 4"/>
          <p:cNvSpPr>
            <a:spLocks noGrp="1"/>
          </p:cNvSpPr>
          <p:nvPr>
            <p:ph sz="quarter" idx="1"/>
          </p:nvPr>
        </p:nvSpPr>
        <p:spPr>
          <a:xfrm>
            <a:off x="457200" y="2132856"/>
            <a:ext cx="7467600" cy="4341096"/>
          </a:xfrm>
        </p:spPr>
        <p:txBody>
          <a:bodyPr/>
          <a:lstStyle/>
          <a:p>
            <a:pPr>
              <a:lnSpc>
                <a:spcPct val="150000"/>
              </a:lnSpc>
            </a:pPr>
            <a:r>
              <a:rPr lang="en-IN" sz="2200" dirty="0" smtClean="0">
                <a:latin typeface="Calibri" pitchFamily="34" charset="0"/>
              </a:rPr>
              <a:t>ISO 9001:2008 </a:t>
            </a:r>
          </a:p>
          <a:p>
            <a:pPr>
              <a:lnSpc>
                <a:spcPct val="150000"/>
              </a:lnSpc>
            </a:pPr>
            <a:r>
              <a:rPr lang="en-IN" sz="2200" dirty="0" smtClean="0">
                <a:latin typeface="Calibri" pitchFamily="34" charset="0"/>
              </a:rPr>
              <a:t>CE Marked </a:t>
            </a:r>
          </a:p>
          <a:p>
            <a:pPr>
              <a:lnSpc>
                <a:spcPct val="150000"/>
              </a:lnSpc>
            </a:pPr>
            <a:r>
              <a:rPr lang="en-IN" sz="2200" dirty="0" smtClean="0">
                <a:latin typeface="Calibri" pitchFamily="34" charset="0"/>
              </a:rPr>
              <a:t>BS Standards</a:t>
            </a:r>
          </a:p>
          <a:p>
            <a:pPr>
              <a:lnSpc>
                <a:spcPct val="150000"/>
              </a:lnSpc>
            </a:pPr>
            <a:r>
              <a:rPr lang="en-IN" sz="2200" dirty="0" smtClean="0">
                <a:latin typeface="Calibri" pitchFamily="34" charset="0"/>
              </a:rPr>
              <a:t>IS Standards</a:t>
            </a:r>
          </a:p>
          <a:p>
            <a:pPr>
              <a:lnSpc>
                <a:spcPct val="150000"/>
              </a:lnSpc>
            </a:pPr>
            <a:r>
              <a:rPr lang="en-IN" sz="2200" dirty="0" smtClean="0">
                <a:latin typeface="Calibri" pitchFamily="34" charset="0"/>
              </a:rPr>
              <a:t>Fire Doors approved by Dept. Of Industries and Commerce, Haryana  </a:t>
            </a:r>
            <a:endParaRPr lang="en-IN" sz="2200" dirty="0">
              <a:latin typeface="Calibri" pitchFamily="34" charset="0"/>
            </a:endParaRPr>
          </a:p>
        </p:txBody>
      </p:sp>
      <p:pic>
        <p:nvPicPr>
          <p:cNvPr id="7" name="Picture 6" descr="http://www.avians.co.in/images/logo/ce.jpg">
            <a:hlinkClick r:id="rId2"/>
          </p:cNvPr>
          <p:cNvPicPr/>
          <p:nvPr/>
        </p:nvPicPr>
        <p:blipFill>
          <a:blip r:embed="rId3" cstate="print"/>
          <a:srcRect/>
          <a:stretch>
            <a:fillRect/>
          </a:stretch>
        </p:blipFill>
        <p:spPr bwMode="auto">
          <a:xfrm>
            <a:off x="4067944" y="2636912"/>
            <a:ext cx="1080120" cy="648072"/>
          </a:xfrm>
          <a:prstGeom prst="rect">
            <a:avLst/>
          </a:prstGeom>
          <a:noFill/>
          <a:ln w="9525">
            <a:noFill/>
            <a:miter lim="800000"/>
            <a:headEnd/>
            <a:tailEnd/>
          </a:ln>
        </p:spPr>
      </p:pic>
      <p:pic>
        <p:nvPicPr>
          <p:cNvPr id="8" name="Picture 7" descr="download.png"/>
          <p:cNvPicPr>
            <a:picLocks noChangeAspect="1"/>
          </p:cNvPicPr>
          <p:nvPr/>
        </p:nvPicPr>
        <p:blipFill>
          <a:blip r:embed="rId4" cstate="print"/>
          <a:stretch>
            <a:fillRect/>
          </a:stretch>
        </p:blipFill>
        <p:spPr>
          <a:xfrm>
            <a:off x="2987824" y="1988840"/>
            <a:ext cx="1132905" cy="891099"/>
          </a:xfrm>
          <a:prstGeom prst="rect">
            <a:avLst/>
          </a:prstGeom>
        </p:spPr>
      </p:pic>
      <p:pic>
        <p:nvPicPr>
          <p:cNvPr id="9" name="Picture 8" descr="sz.jpg"/>
          <p:cNvPicPr>
            <a:picLocks noChangeAspect="1"/>
          </p:cNvPicPr>
          <p:nvPr/>
        </p:nvPicPr>
        <p:blipFill>
          <a:blip r:embed="rId5" cstate="print"/>
          <a:stretch>
            <a:fillRect/>
          </a:stretch>
        </p:blipFill>
        <p:spPr>
          <a:xfrm>
            <a:off x="3671900" y="5157192"/>
            <a:ext cx="936104" cy="9483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7467600" cy="490066"/>
          </a:xfrm>
        </p:spPr>
        <p:txBody>
          <a:bodyPr>
            <a:normAutofit fontScale="90000"/>
          </a:bodyPr>
          <a:lstStyle/>
          <a:p>
            <a:pPr algn="ctr"/>
            <a:r>
              <a:rPr lang="en-IN" b="1" u="sng" dirty="0" smtClean="0">
                <a:solidFill>
                  <a:srgbClr val="FF0000"/>
                </a:solidFill>
              </a:rPr>
              <a:t>Pressed Steel Door Frames</a:t>
            </a:r>
            <a:endParaRPr lang="en-IN" b="1" u="sng" dirty="0">
              <a:solidFill>
                <a:srgbClr val="FF0000"/>
              </a:solidFill>
            </a:endParaRPr>
          </a:p>
        </p:txBody>
      </p:sp>
      <p:sp>
        <p:nvSpPr>
          <p:cNvPr id="5" name="Content Placeholder 4"/>
          <p:cNvSpPr>
            <a:spLocks noGrp="1"/>
          </p:cNvSpPr>
          <p:nvPr>
            <p:ph sz="quarter" idx="1"/>
          </p:nvPr>
        </p:nvSpPr>
        <p:spPr>
          <a:xfrm>
            <a:off x="457200" y="908720"/>
            <a:ext cx="5770984" cy="5544616"/>
          </a:xfrm>
        </p:spPr>
        <p:txBody>
          <a:bodyPr>
            <a:normAutofit/>
          </a:bodyPr>
          <a:lstStyle/>
          <a:p>
            <a:r>
              <a:rPr lang="en-IN" sz="1800" dirty="0" smtClean="0">
                <a:latin typeface="Calibri" pitchFamily="34" charset="0"/>
              </a:rPr>
              <a:t>Nowadays windows and door frames are mostly used in commercial and offices complex, high class buildings to give architectural view to enhance the beauty and smooth working.</a:t>
            </a:r>
          </a:p>
          <a:p>
            <a:r>
              <a:rPr lang="en-IN" sz="1800" dirty="0" smtClean="0">
                <a:latin typeface="Calibri" pitchFamily="34" charset="0"/>
              </a:rPr>
              <a:t>These frames give beautiful looks less maintenance cost and are free from termite attack, rusting problems.</a:t>
            </a:r>
          </a:p>
          <a:p>
            <a:r>
              <a:rPr lang="en-IN" sz="1800" dirty="0" smtClean="0">
                <a:latin typeface="Calibri" pitchFamily="34" charset="0"/>
              </a:rPr>
              <a:t>With the scarcity &amp; high price of wood, these door and window frames are used.</a:t>
            </a:r>
          </a:p>
          <a:p>
            <a:endParaRPr lang="en-IN" sz="1800" dirty="0">
              <a:latin typeface="Calibri" pitchFamily="34" charset="0"/>
            </a:endParaRPr>
          </a:p>
        </p:txBody>
      </p:sp>
      <p:pic>
        <p:nvPicPr>
          <p:cNvPr id="7" name="Content Placeholder 6" descr="frames-right.png"/>
          <p:cNvPicPr>
            <a:picLocks noGrp="1" noChangeAspect="1"/>
          </p:cNvPicPr>
          <p:nvPr>
            <p:ph sz="quarter" idx="2"/>
          </p:nvPr>
        </p:nvPicPr>
        <p:blipFill>
          <a:blip r:embed="rId2" cstate="print"/>
          <a:stretch>
            <a:fillRect/>
          </a:stretch>
        </p:blipFill>
        <p:spPr>
          <a:xfrm>
            <a:off x="5868144" y="548680"/>
            <a:ext cx="3096344" cy="3312368"/>
          </a:xfrm>
        </p:spPr>
      </p:pic>
      <p:graphicFrame>
        <p:nvGraphicFramePr>
          <p:cNvPr id="8" name="Table 7"/>
          <p:cNvGraphicFramePr>
            <a:graphicFrameLocks noGrp="1"/>
          </p:cNvGraphicFramePr>
          <p:nvPr/>
        </p:nvGraphicFramePr>
        <p:xfrm>
          <a:off x="323528" y="3478016"/>
          <a:ext cx="7488832" cy="3291840"/>
        </p:xfrm>
        <a:graphic>
          <a:graphicData uri="http://schemas.openxmlformats.org/drawingml/2006/table">
            <a:tbl>
              <a:tblPr firstRow="1" bandRow="1">
                <a:tableStyleId>{5C22544A-7EE6-4342-B048-85BDC9FD1C3A}</a:tableStyleId>
              </a:tblPr>
              <a:tblGrid>
                <a:gridCol w="802375"/>
                <a:gridCol w="2139666"/>
                <a:gridCol w="4546791"/>
              </a:tblGrid>
              <a:tr h="354360">
                <a:tc>
                  <a:txBody>
                    <a:bodyPr/>
                    <a:lstStyle/>
                    <a:p>
                      <a:r>
                        <a:rPr lang="en-IN" sz="1800" dirty="0" err="1" smtClean="0">
                          <a:latin typeface="Calibri" pitchFamily="34" charset="0"/>
                        </a:rPr>
                        <a:t>S.no</a:t>
                      </a:r>
                      <a:endParaRPr lang="en-IN" sz="1800" dirty="0">
                        <a:latin typeface="Calibri" pitchFamily="34" charset="0"/>
                      </a:endParaRPr>
                    </a:p>
                  </a:txBody>
                  <a:tcPr/>
                </a:tc>
                <a:tc>
                  <a:txBody>
                    <a:bodyPr/>
                    <a:lstStyle/>
                    <a:p>
                      <a:r>
                        <a:rPr lang="en-IN" sz="1800" dirty="0" smtClean="0">
                          <a:latin typeface="Calibri" pitchFamily="34" charset="0"/>
                        </a:rPr>
                        <a:t>Issue</a:t>
                      </a:r>
                      <a:endParaRPr lang="en-IN" sz="1800" dirty="0">
                        <a:latin typeface="Calibri" pitchFamily="34" charset="0"/>
                      </a:endParaRPr>
                    </a:p>
                  </a:txBody>
                  <a:tcPr/>
                </a:tc>
                <a:tc>
                  <a:txBody>
                    <a:bodyPr/>
                    <a:lstStyle/>
                    <a:p>
                      <a:r>
                        <a:rPr lang="en-IN" sz="1800" baseline="0" dirty="0" smtClean="0">
                          <a:latin typeface="Calibri" pitchFamily="34" charset="0"/>
                        </a:rPr>
                        <a:t>Remark </a:t>
                      </a:r>
                      <a:endParaRPr lang="en-IN" sz="1800" dirty="0">
                        <a:latin typeface="Calibri" pitchFamily="34" charset="0"/>
                      </a:endParaRPr>
                    </a:p>
                  </a:txBody>
                  <a:tcPr/>
                </a:tc>
              </a:tr>
              <a:tr h="324830">
                <a:tc>
                  <a:txBody>
                    <a:bodyPr/>
                    <a:lstStyle/>
                    <a:p>
                      <a:r>
                        <a:rPr lang="en-IN" sz="1600" dirty="0" smtClean="0">
                          <a:latin typeface="Calibri" pitchFamily="34" charset="0"/>
                        </a:rPr>
                        <a:t>1</a:t>
                      </a:r>
                      <a:endParaRPr lang="en-IN" sz="1600" dirty="0">
                        <a:latin typeface="Calibri" pitchFamily="34" charset="0"/>
                      </a:endParaRPr>
                    </a:p>
                  </a:txBody>
                  <a:tcPr/>
                </a:tc>
                <a:tc>
                  <a:txBody>
                    <a:bodyPr/>
                    <a:lstStyle/>
                    <a:p>
                      <a:r>
                        <a:rPr lang="en-IN" sz="1600" dirty="0" smtClean="0">
                          <a:latin typeface="Calibri" pitchFamily="34" charset="0"/>
                        </a:rPr>
                        <a:t>What we Give?</a:t>
                      </a:r>
                      <a:endParaRPr lang="en-IN" sz="1600" dirty="0">
                        <a:latin typeface="Calibri" pitchFamily="34" charset="0"/>
                      </a:endParaRPr>
                    </a:p>
                  </a:txBody>
                  <a:tcPr/>
                </a:tc>
                <a:tc>
                  <a:txBody>
                    <a:bodyPr/>
                    <a:lstStyle/>
                    <a:p>
                      <a:r>
                        <a:rPr lang="en-IN" sz="1600" dirty="0" smtClean="0">
                          <a:latin typeface="Calibri" pitchFamily="34" charset="0"/>
                        </a:rPr>
                        <a:t>Govt. Approved</a:t>
                      </a:r>
                      <a:r>
                        <a:rPr lang="en-IN" sz="1600" baseline="0" dirty="0" smtClean="0">
                          <a:latin typeface="Calibri" pitchFamily="34" charset="0"/>
                        </a:rPr>
                        <a:t> </a:t>
                      </a:r>
                      <a:r>
                        <a:rPr lang="en-IN" sz="1600" dirty="0" smtClean="0">
                          <a:latin typeface="Calibri" pitchFamily="34" charset="0"/>
                        </a:rPr>
                        <a:t>Pressed</a:t>
                      </a:r>
                      <a:r>
                        <a:rPr lang="en-IN" sz="1600" baseline="0" dirty="0" smtClean="0">
                          <a:latin typeface="Calibri" pitchFamily="34" charset="0"/>
                        </a:rPr>
                        <a:t>  Steel Door/Window Frames</a:t>
                      </a:r>
                      <a:endParaRPr lang="en-IN" sz="1600" dirty="0">
                        <a:latin typeface="Calibri" pitchFamily="34" charset="0"/>
                      </a:endParaRPr>
                    </a:p>
                  </a:txBody>
                  <a:tcPr/>
                </a:tc>
              </a:tr>
              <a:tr h="324830">
                <a:tc>
                  <a:txBody>
                    <a:bodyPr/>
                    <a:lstStyle/>
                    <a:p>
                      <a:r>
                        <a:rPr lang="en-IN" sz="1600" dirty="0" smtClean="0">
                          <a:latin typeface="Calibri" pitchFamily="34" charset="0"/>
                        </a:rPr>
                        <a:t>2</a:t>
                      </a:r>
                      <a:endParaRPr lang="en-IN" sz="1600" dirty="0">
                        <a:latin typeface="Calibri" pitchFamily="34" charset="0"/>
                      </a:endParaRPr>
                    </a:p>
                  </a:txBody>
                  <a:tcPr/>
                </a:tc>
                <a:tc>
                  <a:txBody>
                    <a:bodyPr/>
                    <a:lstStyle/>
                    <a:p>
                      <a:r>
                        <a:rPr lang="en-IN" sz="1600" dirty="0" smtClean="0">
                          <a:latin typeface="Calibri" pitchFamily="34" charset="0"/>
                        </a:rPr>
                        <a:t>Standard</a:t>
                      </a:r>
                      <a:endParaRPr lang="en-IN" sz="1600" dirty="0">
                        <a:latin typeface="Calibri" pitchFamily="34" charset="0"/>
                      </a:endParaRPr>
                    </a:p>
                  </a:txBody>
                  <a:tcPr/>
                </a:tc>
                <a:tc>
                  <a:txBody>
                    <a:bodyPr/>
                    <a:lstStyle/>
                    <a:p>
                      <a:r>
                        <a:rPr lang="en-IN" sz="1600" dirty="0" smtClean="0">
                          <a:latin typeface="Calibri" pitchFamily="34" charset="0"/>
                        </a:rPr>
                        <a:t>As per IS: 4351</a:t>
                      </a:r>
                      <a:endParaRPr lang="en-IN" sz="1600" dirty="0">
                        <a:latin typeface="Calibri" pitchFamily="34" charset="0"/>
                      </a:endParaRPr>
                    </a:p>
                  </a:txBody>
                  <a:tcPr/>
                </a:tc>
              </a:tr>
              <a:tr h="324830">
                <a:tc>
                  <a:txBody>
                    <a:bodyPr/>
                    <a:lstStyle/>
                    <a:p>
                      <a:r>
                        <a:rPr lang="en-IN" sz="1600" dirty="0" smtClean="0">
                          <a:latin typeface="Calibri" pitchFamily="34" charset="0"/>
                        </a:rPr>
                        <a:t>3</a:t>
                      </a:r>
                      <a:endParaRPr lang="en-IN" sz="1600" dirty="0">
                        <a:latin typeface="Calibri" pitchFamily="34" charset="0"/>
                      </a:endParaRPr>
                    </a:p>
                  </a:txBody>
                  <a:tcPr/>
                </a:tc>
                <a:tc>
                  <a:txBody>
                    <a:bodyPr/>
                    <a:lstStyle/>
                    <a:p>
                      <a:r>
                        <a:rPr lang="en-IN" sz="1600" dirty="0" smtClean="0">
                          <a:latin typeface="Calibri" pitchFamily="34" charset="0"/>
                        </a:rPr>
                        <a:t>Type</a:t>
                      </a:r>
                      <a:r>
                        <a:rPr lang="en-IN" sz="1600" baseline="0" dirty="0" smtClean="0">
                          <a:latin typeface="Calibri" pitchFamily="34" charset="0"/>
                        </a:rPr>
                        <a:t> of Sheet </a:t>
                      </a:r>
                      <a:endParaRPr lang="en-IN" sz="1600" dirty="0">
                        <a:latin typeface="Calibri" pitchFamily="34" charset="0"/>
                      </a:endParaRPr>
                    </a:p>
                  </a:txBody>
                  <a:tcPr/>
                </a:tc>
                <a:tc>
                  <a:txBody>
                    <a:bodyPr/>
                    <a:lstStyle/>
                    <a:p>
                      <a:r>
                        <a:rPr lang="en-IN" sz="1600" dirty="0" smtClean="0">
                          <a:latin typeface="Calibri" pitchFamily="34" charset="0"/>
                        </a:rPr>
                        <a:t>Mild</a:t>
                      </a:r>
                      <a:r>
                        <a:rPr lang="en-IN" sz="1600" baseline="0" dirty="0" smtClean="0">
                          <a:latin typeface="Calibri" pitchFamily="34" charset="0"/>
                        </a:rPr>
                        <a:t> Steel or Galvanised Iron Sheet.</a:t>
                      </a:r>
                      <a:endParaRPr lang="en-IN" sz="1600" dirty="0">
                        <a:latin typeface="Calibri" pitchFamily="34" charset="0"/>
                      </a:endParaRPr>
                    </a:p>
                  </a:txBody>
                  <a:tcPr/>
                </a:tc>
              </a:tr>
              <a:tr h="324830">
                <a:tc>
                  <a:txBody>
                    <a:bodyPr/>
                    <a:lstStyle/>
                    <a:p>
                      <a:r>
                        <a:rPr lang="en-IN" sz="1600" dirty="0" smtClean="0">
                          <a:latin typeface="Calibri" pitchFamily="34" charset="0"/>
                        </a:rPr>
                        <a:t>4</a:t>
                      </a:r>
                      <a:endParaRPr lang="en-IN" sz="1600" dirty="0">
                        <a:latin typeface="Calibri" pitchFamily="34" charset="0"/>
                      </a:endParaRPr>
                    </a:p>
                  </a:txBody>
                  <a:tcPr/>
                </a:tc>
                <a:tc>
                  <a:txBody>
                    <a:bodyPr/>
                    <a:lstStyle/>
                    <a:p>
                      <a:r>
                        <a:rPr lang="en-IN" sz="1600" dirty="0" smtClean="0">
                          <a:latin typeface="Calibri" pitchFamily="34" charset="0"/>
                        </a:rPr>
                        <a:t>Gauge</a:t>
                      </a:r>
                      <a:r>
                        <a:rPr lang="en-IN" sz="1600" baseline="0" dirty="0" smtClean="0">
                          <a:latin typeface="Calibri" pitchFamily="34" charset="0"/>
                        </a:rPr>
                        <a:t> available</a:t>
                      </a:r>
                      <a:endParaRPr lang="en-IN" sz="1600" dirty="0">
                        <a:latin typeface="Calibri" pitchFamily="34" charset="0"/>
                      </a:endParaRPr>
                    </a:p>
                  </a:txBody>
                  <a:tcPr/>
                </a:tc>
                <a:tc>
                  <a:txBody>
                    <a:bodyPr/>
                    <a:lstStyle/>
                    <a:p>
                      <a:r>
                        <a:rPr lang="en-IN" sz="1600" dirty="0" smtClean="0">
                          <a:latin typeface="Calibri" pitchFamily="34" charset="0"/>
                        </a:rPr>
                        <a:t>14 – 18 G</a:t>
                      </a:r>
                      <a:endParaRPr lang="en-IN" sz="1600" dirty="0">
                        <a:latin typeface="Calibri" pitchFamily="34" charset="0"/>
                      </a:endParaRPr>
                    </a:p>
                  </a:txBody>
                  <a:tcPr/>
                </a:tc>
              </a:tr>
              <a:tr h="324830">
                <a:tc>
                  <a:txBody>
                    <a:bodyPr/>
                    <a:lstStyle/>
                    <a:p>
                      <a:r>
                        <a:rPr lang="en-IN" sz="1600" dirty="0" smtClean="0">
                          <a:latin typeface="Calibri" pitchFamily="34" charset="0"/>
                        </a:rPr>
                        <a:t>5</a:t>
                      </a:r>
                      <a:endParaRPr lang="en-IN" sz="1600" dirty="0">
                        <a:latin typeface="Calibri" pitchFamily="34" charset="0"/>
                      </a:endParaRPr>
                    </a:p>
                  </a:txBody>
                  <a:tcPr/>
                </a:tc>
                <a:tc>
                  <a:txBody>
                    <a:bodyPr/>
                    <a:lstStyle/>
                    <a:p>
                      <a:r>
                        <a:rPr lang="en-IN" sz="1600" dirty="0" smtClean="0">
                          <a:latin typeface="Calibri" pitchFamily="34" charset="0"/>
                        </a:rPr>
                        <a:t>Pattam/Rebate</a:t>
                      </a:r>
                      <a:endParaRPr lang="en-IN" sz="16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Calibri" pitchFamily="34" charset="0"/>
                        </a:rPr>
                        <a:t>Single Rebate ,Double</a:t>
                      </a:r>
                      <a:r>
                        <a:rPr lang="en-IN" sz="1600" baseline="0" dirty="0" smtClean="0">
                          <a:latin typeface="Calibri" pitchFamily="34" charset="0"/>
                        </a:rPr>
                        <a:t> Rebate  or Tripple</a:t>
                      </a:r>
                      <a:endParaRPr lang="en-IN" sz="1600" dirty="0" smtClean="0">
                        <a:latin typeface="Calibri" pitchFamily="34" charset="0"/>
                      </a:endParaRPr>
                    </a:p>
                  </a:txBody>
                  <a:tcPr/>
                </a:tc>
              </a:tr>
              <a:tr h="324830">
                <a:tc>
                  <a:txBody>
                    <a:bodyPr/>
                    <a:lstStyle/>
                    <a:p>
                      <a:r>
                        <a:rPr lang="en-IN" sz="1600" dirty="0" smtClean="0">
                          <a:latin typeface="Calibri" pitchFamily="34" charset="0"/>
                        </a:rPr>
                        <a:t>6</a:t>
                      </a:r>
                      <a:endParaRPr lang="en-IN" sz="1600" dirty="0">
                        <a:latin typeface="Calibri" pitchFamily="34" charset="0"/>
                      </a:endParaRPr>
                    </a:p>
                  </a:txBody>
                  <a:tcPr/>
                </a:tc>
                <a:tc>
                  <a:txBody>
                    <a:bodyPr/>
                    <a:lstStyle/>
                    <a:p>
                      <a:r>
                        <a:rPr lang="en-IN" sz="1600" dirty="0" smtClean="0">
                          <a:latin typeface="Calibri" pitchFamily="34" charset="0"/>
                        </a:rPr>
                        <a:t>Finish</a:t>
                      </a:r>
                      <a:endParaRPr lang="en-IN" sz="1600" dirty="0">
                        <a:latin typeface="Calibri" pitchFamily="34" charset="0"/>
                      </a:endParaRPr>
                    </a:p>
                  </a:txBody>
                  <a:tcPr/>
                </a:tc>
                <a:tc>
                  <a:txBody>
                    <a:bodyPr/>
                    <a:lstStyle/>
                    <a:p>
                      <a:r>
                        <a:rPr lang="en-IN" sz="1600" dirty="0" smtClean="0">
                          <a:latin typeface="Calibri" pitchFamily="34" charset="0"/>
                        </a:rPr>
                        <a:t>Red</a:t>
                      </a:r>
                      <a:r>
                        <a:rPr lang="en-IN" sz="1600" baseline="0" dirty="0" smtClean="0">
                          <a:latin typeface="Calibri" pitchFamily="34" charset="0"/>
                        </a:rPr>
                        <a:t> Epoxy Primer/ Paint/Powder coated</a:t>
                      </a:r>
                      <a:endParaRPr lang="en-IN" sz="1600" dirty="0">
                        <a:latin typeface="Calibri" pitchFamily="34" charset="0"/>
                      </a:endParaRPr>
                    </a:p>
                  </a:txBody>
                  <a:tcPr/>
                </a:tc>
              </a:tr>
              <a:tr h="324830">
                <a:tc>
                  <a:txBody>
                    <a:bodyPr/>
                    <a:lstStyle/>
                    <a:p>
                      <a:r>
                        <a:rPr lang="en-IN" sz="1600" dirty="0" smtClean="0">
                          <a:latin typeface="Calibri" pitchFamily="34" charset="0"/>
                        </a:rPr>
                        <a:t>7</a:t>
                      </a:r>
                      <a:endParaRPr lang="en-IN" sz="1600" dirty="0">
                        <a:latin typeface="Calibri" pitchFamily="34" charset="0"/>
                      </a:endParaRPr>
                    </a:p>
                  </a:txBody>
                  <a:tcPr/>
                </a:tc>
                <a:tc>
                  <a:txBody>
                    <a:bodyPr/>
                    <a:lstStyle/>
                    <a:p>
                      <a:r>
                        <a:rPr lang="en-IN" sz="1600" dirty="0" smtClean="0">
                          <a:latin typeface="Calibri" pitchFamily="34" charset="0"/>
                        </a:rPr>
                        <a:t>Hinges</a:t>
                      </a:r>
                      <a:endParaRPr lang="en-IN" sz="1600" dirty="0">
                        <a:latin typeface="Calibri" pitchFamily="34" charset="0"/>
                      </a:endParaRPr>
                    </a:p>
                  </a:txBody>
                  <a:tcPr/>
                </a:tc>
                <a:tc>
                  <a:txBody>
                    <a:bodyPr/>
                    <a:lstStyle/>
                    <a:p>
                      <a:r>
                        <a:rPr lang="en-IN" sz="1600" dirty="0" smtClean="0">
                          <a:latin typeface="Calibri" pitchFamily="34" charset="0"/>
                        </a:rPr>
                        <a:t>Screwed, welded or</a:t>
                      </a:r>
                      <a:r>
                        <a:rPr lang="en-IN" sz="1600" baseline="0" dirty="0" smtClean="0">
                          <a:latin typeface="Calibri" pitchFamily="34" charset="0"/>
                        </a:rPr>
                        <a:t> slot cutting.</a:t>
                      </a:r>
                      <a:endParaRPr lang="en-IN" sz="1600" dirty="0">
                        <a:latin typeface="Calibri" pitchFamily="34" charset="0"/>
                      </a:endParaRPr>
                    </a:p>
                  </a:txBody>
                  <a:tcPr/>
                </a:tc>
              </a:tr>
              <a:tr h="324830">
                <a:tc>
                  <a:txBody>
                    <a:bodyPr/>
                    <a:lstStyle/>
                    <a:p>
                      <a:r>
                        <a:rPr lang="en-IN" sz="1600" dirty="0" smtClean="0">
                          <a:latin typeface="Calibri" pitchFamily="34" charset="0"/>
                        </a:rPr>
                        <a:t>8</a:t>
                      </a:r>
                      <a:endParaRPr lang="en-IN" sz="1600" dirty="0">
                        <a:latin typeface="Calibri" pitchFamily="34" charset="0"/>
                      </a:endParaRPr>
                    </a:p>
                  </a:txBody>
                  <a:tcPr/>
                </a:tc>
                <a:tc>
                  <a:txBody>
                    <a:bodyPr/>
                    <a:lstStyle/>
                    <a:p>
                      <a:r>
                        <a:rPr lang="en-IN" sz="1600" dirty="0" smtClean="0">
                          <a:latin typeface="Calibri" pitchFamily="34" charset="0"/>
                        </a:rPr>
                        <a:t>Fitting</a:t>
                      </a:r>
                      <a:endParaRPr lang="en-IN" sz="1600" dirty="0">
                        <a:latin typeface="Calibri" pitchFamily="34" charset="0"/>
                      </a:endParaRPr>
                    </a:p>
                  </a:txBody>
                  <a:tcPr/>
                </a:tc>
                <a:tc>
                  <a:txBody>
                    <a:bodyPr/>
                    <a:lstStyle/>
                    <a:p>
                      <a:r>
                        <a:rPr lang="en-IN" sz="1600" dirty="0" smtClean="0">
                          <a:latin typeface="Calibri" pitchFamily="34" charset="0"/>
                        </a:rPr>
                        <a:t>All types and per our client requirement.</a:t>
                      </a:r>
                      <a:endParaRPr lang="en-IN" sz="1600" dirty="0">
                        <a:latin typeface="Calibri"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467600" cy="504056"/>
          </a:xfrm>
        </p:spPr>
        <p:txBody>
          <a:bodyPr>
            <a:noAutofit/>
          </a:bodyPr>
          <a:lstStyle/>
          <a:p>
            <a:pPr algn="ctr"/>
            <a:r>
              <a:rPr lang="en-IN" sz="3600" b="1" u="sng" dirty="0" smtClean="0">
                <a:solidFill>
                  <a:srgbClr val="C00000"/>
                </a:solidFill>
              </a:rPr>
              <a:t>Specification</a:t>
            </a:r>
            <a:endParaRPr lang="en-IN" sz="3600" b="1" u="sng" dirty="0">
              <a:solidFill>
                <a:srgbClr val="C00000"/>
              </a:solidFill>
            </a:endParaRPr>
          </a:p>
        </p:txBody>
      </p:sp>
      <p:sp>
        <p:nvSpPr>
          <p:cNvPr id="3" name="Content Placeholder 2"/>
          <p:cNvSpPr>
            <a:spLocks noGrp="1"/>
          </p:cNvSpPr>
          <p:nvPr>
            <p:ph sz="quarter" idx="1"/>
          </p:nvPr>
        </p:nvSpPr>
        <p:spPr>
          <a:xfrm>
            <a:off x="457200" y="980728"/>
            <a:ext cx="6059016" cy="5472608"/>
          </a:xfrm>
        </p:spPr>
        <p:txBody>
          <a:bodyPr>
            <a:normAutofit fontScale="92500" lnSpcReduction="10000"/>
          </a:bodyPr>
          <a:lstStyle/>
          <a:p>
            <a:pPr lvl="0"/>
            <a:endParaRPr lang="en-IN" dirty="0" smtClean="0"/>
          </a:p>
          <a:p>
            <a:r>
              <a:rPr lang="en-IN" sz="1900" dirty="0" smtClean="0">
                <a:latin typeface="Calibri" pitchFamily="34" charset="0"/>
              </a:rPr>
              <a:t>Pressed steel frame profiles are as per INDIAN STANDERED IS: 4351</a:t>
            </a:r>
          </a:p>
          <a:p>
            <a:r>
              <a:rPr lang="en-IN" sz="1900" dirty="0" smtClean="0">
                <a:latin typeface="Calibri" pitchFamily="34" charset="0"/>
              </a:rPr>
              <a:t>Encouraging door frames made with rust-resistant 1.25/1.6 mm thick sheet</a:t>
            </a:r>
          </a:p>
          <a:p>
            <a:pPr lvl="0"/>
            <a:r>
              <a:rPr lang="en-IN" sz="1900" dirty="0" smtClean="0">
                <a:latin typeface="Calibri" pitchFamily="34" charset="0"/>
              </a:rPr>
              <a:t>Finished with red oxide zinc chromate primer</a:t>
            </a:r>
          </a:p>
          <a:p>
            <a:pPr lvl="0"/>
            <a:r>
              <a:rPr lang="en-IN" sz="1900" dirty="0" smtClean="0">
                <a:latin typeface="Calibri" pitchFamily="34" charset="0"/>
              </a:rPr>
              <a:t>Rubber buffers to absorb metallic sound</a:t>
            </a:r>
          </a:p>
          <a:p>
            <a:pPr lvl="0"/>
            <a:r>
              <a:rPr lang="en-IN" sz="1900" dirty="0" smtClean="0">
                <a:latin typeface="Calibri" pitchFamily="34" charset="0"/>
              </a:rPr>
              <a:t>Mortise lock provision</a:t>
            </a:r>
          </a:p>
          <a:p>
            <a:pPr lvl="0"/>
            <a:r>
              <a:rPr lang="en-IN" sz="1900" dirty="0" smtClean="0">
                <a:latin typeface="Calibri" pitchFamily="34" charset="0"/>
              </a:rPr>
              <a:t>Mortar guards</a:t>
            </a:r>
          </a:p>
          <a:p>
            <a:pPr lvl="0"/>
            <a:r>
              <a:rPr lang="en-IN" sz="1900" dirty="0" smtClean="0">
                <a:latin typeface="Calibri" pitchFamily="34" charset="0"/>
              </a:rPr>
              <a:t>Hinges are mortised in a cut out on a 4mm MS Plate</a:t>
            </a:r>
          </a:p>
          <a:p>
            <a:pPr lvl="0"/>
            <a:r>
              <a:rPr lang="en-IN" sz="1900" dirty="0" smtClean="0">
                <a:latin typeface="Calibri" pitchFamily="34" charset="0"/>
              </a:rPr>
              <a:t>Standard hot rolled tube section with 62-mm face for window shutters</a:t>
            </a:r>
          </a:p>
          <a:p>
            <a:pPr lvl="0"/>
            <a:r>
              <a:rPr lang="en-IN" sz="1900" dirty="0" smtClean="0">
                <a:latin typeface="Calibri" pitchFamily="34" charset="0"/>
              </a:rPr>
              <a:t>Safety bars of 10 mm square bar at approx. 100-mm centres finely penetrated after punching, so no visible welding marks</a:t>
            </a:r>
          </a:p>
          <a:p>
            <a:pPr lvl="0"/>
            <a:r>
              <a:rPr lang="en-IN" sz="1900" dirty="0" smtClean="0">
                <a:latin typeface="Calibri" pitchFamily="34" charset="0"/>
              </a:rPr>
              <a:t>Saw butt welded and ground smooth</a:t>
            </a:r>
          </a:p>
          <a:p>
            <a:pPr lvl="0"/>
            <a:r>
              <a:rPr lang="en-IN" sz="1900" dirty="0" smtClean="0">
                <a:latin typeface="Calibri" pitchFamily="34" charset="0"/>
              </a:rPr>
              <a:t>Bolted connections to be fitted in field</a:t>
            </a:r>
          </a:p>
          <a:p>
            <a:pPr lvl="0">
              <a:buNone/>
            </a:pPr>
            <a:endParaRPr lang="en-IN" dirty="0"/>
          </a:p>
        </p:txBody>
      </p:sp>
      <p:pic>
        <p:nvPicPr>
          <p:cNvPr id="4" name="Picture 3" descr="dece.jpg"/>
          <p:cNvPicPr>
            <a:picLocks noChangeAspect="1"/>
          </p:cNvPicPr>
          <p:nvPr/>
        </p:nvPicPr>
        <p:blipFill>
          <a:blip r:embed="rId2" cstate="print"/>
          <a:stretch>
            <a:fillRect/>
          </a:stretch>
        </p:blipFill>
        <p:spPr>
          <a:xfrm>
            <a:off x="6012160" y="404664"/>
            <a:ext cx="2555776" cy="2376264"/>
          </a:xfrm>
          <a:prstGeom prst="rect">
            <a:avLst/>
          </a:prstGeom>
        </p:spPr>
      </p:pic>
      <p:pic>
        <p:nvPicPr>
          <p:cNvPr id="6" name="Picture 5" descr="bending_example.jpg"/>
          <p:cNvPicPr>
            <a:picLocks noChangeAspect="1"/>
          </p:cNvPicPr>
          <p:nvPr/>
        </p:nvPicPr>
        <p:blipFill>
          <a:blip r:embed="rId3" cstate="print"/>
          <a:stretch>
            <a:fillRect/>
          </a:stretch>
        </p:blipFill>
        <p:spPr>
          <a:xfrm>
            <a:off x="6516216" y="2852936"/>
            <a:ext cx="1656184" cy="1656184"/>
          </a:xfrm>
          <a:prstGeom prst="rect">
            <a:avLst/>
          </a:prstGeom>
        </p:spPr>
      </p:pic>
      <p:pic>
        <p:nvPicPr>
          <p:cNvPr id="7" name="Picture 6" descr="hollow-metal-frame_th.png"/>
          <p:cNvPicPr>
            <a:picLocks noChangeAspect="1"/>
          </p:cNvPicPr>
          <p:nvPr/>
        </p:nvPicPr>
        <p:blipFill>
          <a:blip r:embed="rId4" cstate="print"/>
          <a:stretch>
            <a:fillRect/>
          </a:stretch>
        </p:blipFill>
        <p:spPr>
          <a:xfrm>
            <a:off x="6444208" y="4725144"/>
            <a:ext cx="1584176" cy="14287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467600" cy="562074"/>
          </a:xfrm>
        </p:spPr>
        <p:txBody>
          <a:bodyPr/>
          <a:lstStyle/>
          <a:p>
            <a:pPr algn="ctr"/>
            <a:r>
              <a:rPr lang="en-IN" b="1" dirty="0" smtClean="0">
                <a:solidFill>
                  <a:srgbClr val="C00000"/>
                </a:solidFill>
              </a:rPr>
              <a:t>Types Of Profiles Available !!</a:t>
            </a:r>
            <a:endParaRPr lang="en-IN" b="1" dirty="0">
              <a:solidFill>
                <a:srgbClr val="C00000"/>
              </a:solidFill>
            </a:endParaRPr>
          </a:p>
        </p:txBody>
      </p:sp>
      <p:pic>
        <p:nvPicPr>
          <p:cNvPr id="4" name="Content Placeholder 3" descr="profile.jpg"/>
          <p:cNvPicPr>
            <a:picLocks noGrp="1" noChangeAspect="1"/>
          </p:cNvPicPr>
          <p:nvPr>
            <p:ph sz="quarter" idx="1"/>
          </p:nvPr>
        </p:nvPicPr>
        <p:blipFill>
          <a:blip r:embed="rId2" cstate="print"/>
          <a:stretch>
            <a:fillRect/>
          </a:stretch>
        </p:blipFill>
        <p:spPr>
          <a:xfrm>
            <a:off x="323528" y="765174"/>
            <a:ext cx="8352928" cy="590418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418058"/>
          </a:xfrm>
        </p:spPr>
        <p:txBody>
          <a:bodyPr>
            <a:normAutofit fontScale="90000"/>
          </a:bodyPr>
          <a:lstStyle/>
          <a:p>
            <a:pPr algn="ctr"/>
            <a:r>
              <a:rPr lang="en-IN" b="1" u="sng" dirty="0" smtClean="0">
                <a:solidFill>
                  <a:srgbClr val="FF0000"/>
                </a:solidFill>
              </a:rPr>
              <a:t>Pressed Steel Window Frames</a:t>
            </a:r>
            <a:endParaRPr lang="en-IN" dirty="0"/>
          </a:p>
        </p:txBody>
      </p:sp>
      <p:sp>
        <p:nvSpPr>
          <p:cNvPr id="5" name="Content Placeholder 4"/>
          <p:cNvSpPr>
            <a:spLocks noGrp="1"/>
          </p:cNvSpPr>
          <p:nvPr>
            <p:ph sz="quarter" idx="1"/>
          </p:nvPr>
        </p:nvSpPr>
        <p:spPr>
          <a:xfrm>
            <a:off x="457200" y="836712"/>
            <a:ext cx="5554960" cy="5832648"/>
          </a:xfrm>
        </p:spPr>
        <p:txBody>
          <a:bodyPr>
            <a:normAutofit/>
          </a:bodyPr>
          <a:lstStyle/>
          <a:p>
            <a:r>
              <a:rPr lang="en-IN" sz="1900" dirty="0" smtClean="0">
                <a:latin typeface="Calibri" pitchFamily="34" charset="0"/>
              </a:rPr>
              <a:t>To add the beauty of your office and residential houses one can prefer for the press steel window. It enhances the beauty of your house, it gives you 100% opening. Attractive Wooden Look. It can be both openable and sliding type.</a:t>
            </a:r>
          </a:p>
          <a:p>
            <a:r>
              <a:rPr lang="en-IN" sz="1900" dirty="0" smtClean="0">
                <a:latin typeface="Calibri" pitchFamily="34" charset="0"/>
              </a:rPr>
              <a:t>The main advantage which it has is the security. These frames or windows give beautiful looks less maintenance cost and are free from termite attack, rusting problem.</a:t>
            </a:r>
          </a:p>
          <a:p>
            <a:pPr>
              <a:buNone/>
            </a:pPr>
            <a:endParaRPr lang="en-IN" sz="1900" dirty="0" smtClean="0">
              <a:latin typeface="Calibri" pitchFamily="34" charset="0"/>
            </a:endParaRPr>
          </a:p>
          <a:p>
            <a:pPr marL="457200" indent="-457200">
              <a:buFont typeface="Wingdings" pitchFamily="2" charset="2"/>
              <a:buChar char="Ø"/>
            </a:pPr>
            <a:r>
              <a:rPr lang="en-IN" sz="2000" b="1" u="sng" dirty="0" smtClean="0">
                <a:solidFill>
                  <a:srgbClr val="C00000"/>
                </a:solidFill>
                <a:latin typeface="Consolas" pitchFamily="49" charset="0"/>
                <a:cs typeface="Consolas" pitchFamily="49" charset="0"/>
              </a:rPr>
              <a:t>WHAT WE OFFER:</a:t>
            </a:r>
          </a:p>
          <a:p>
            <a:r>
              <a:rPr lang="en-IN" sz="1800" dirty="0" smtClean="0">
                <a:latin typeface="Calibri" pitchFamily="34" charset="0"/>
              </a:rPr>
              <a:t>Frame: G.I &amp; MS Section used 100 x 50 x 16swg.</a:t>
            </a:r>
          </a:p>
          <a:p>
            <a:r>
              <a:rPr lang="en-IN" sz="1800" dirty="0" smtClean="0">
                <a:latin typeface="Calibri" pitchFamily="34" charset="0"/>
              </a:rPr>
              <a:t>Panel: G.I &amp; MS Section used 50 x 25 x 18swg.</a:t>
            </a:r>
          </a:p>
          <a:p>
            <a:r>
              <a:rPr lang="en-IN" sz="1800" dirty="0" smtClean="0">
                <a:latin typeface="Calibri" pitchFamily="34" charset="0"/>
              </a:rPr>
              <a:t>Plain Glass – can be arranged on site.</a:t>
            </a:r>
          </a:p>
          <a:p>
            <a:r>
              <a:rPr lang="en-IN" sz="1800" dirty="0" smtClean="0">
                <a:latin typeface="Calibri" pitchFamily="34" charset="0"/>
              </a:rPr>
              <a:t>Guard Bar – 10 mm </a:t>
            </a:r>
          </a:p>
          <a:p>
            <a:r>
              <a:rPr lang="en-IN" sz="1800" dirty="0" smtClean="0">
                <a:latin typeface="Calibri" pitchFamily="34" charset="0"/>
              </a:rPr>
              <a:t>Finish: Red Epoxy Primer/Paint/Powder Coated</a:t>
            </a:r>
          </a:p>
          <a:p>
            <a:r>
              <a:rPr lang="en-IN" sz="1800" dirty="0" smtClean="0">
                <a:latin typeface="Calibri" pitchFamily="34" charset="0"/>
              </a:rPr>
              <a:t>Fitting: can be as per client requirement.</a:t>
            </a:r>
            <a:endParaRPr lang="en-IN" sz="1800" dirty="0">
              <a:latin typeface="Calibri" pitchFamily="34" charset="0"/>
            </a:endParaRPr>
          </a:p>
        </p:txBody>
      </p:sp>
      <p:pic>
        <p:nvPicPr>
          <p:cNvPr id="7" name="Content Placeholder 6" descr="bmc_pic8.jpg"/>
          <p:cNvPicPr>
            <a:picLocks noGrp="1" noChangeAspect="1"/>
          </p:cNvPicPr>
          <p:nvPr>
            <p:ph sz="quarter" idx="2"/>
          </p:nvPr>
        </p:nvPicPr>
        <p:blipFill>
          <a:blip r:embed="rId2" cstate="print"/>
          <a:stretch>
            <a:fillRect/>
          </a:stretch>
        </p:blipFill>
        <p:spPr>
          <a:xfrm>
            <a:off x="6588224" y="836712"/>
            <a:ext cx="1800200" cy="1742129"/>
          </a:xfrm>
        </p:spPr>
      </p:pic>
      <p:pic>
        <p:nvPicPr>
          <p:cNvPr id="8" name="Picture 7" descr="qz.jpeg"/>
          <p:cNvPicPr>
            <a:picLocks noChangeAspect="1"/>
          </p:cNvPicPr>
          <p:nvPr/>
        </p:nvPicPr>
        <p:blipFill>
          <a:blip r:embed="rId3" cstate="print"/>
          <a:stretch>
            <a:fillRect/>
          </a:stretch>
        </p:blipFill>
        <p:spPr>
          <a:xfrm>
            <a:off x="6306533" y="2708920"/>
            <a:ext cx="2304256" cy="2186089"/>
          </a:xfrm>
          <a:prstGeom prst="rect">
            <a:avLst/>
          </a:prstGeom>
        </p:spPr>
      </p:pic>
      <p:pic>
        <p:nvPicPr>
          <p:cNvPr id="6" name="Picture 5" descr="Window (9).jpg"/>
          <p:cNvPicPr>
            <a:picLocks noChangeAspect="1"/>
          </p:cNvPicPr>
          <p:nvPr/>
        </p:nvPicPr>
        <p:blipFill>
          <a:blip r:embed="rId4" cstate="print"/>
          <a:stretch>
            <a:fillRect/>
          </a:stretch>
        </p:blipFill>
        <p:spPr>
          <a:xfrm>
            <a:off x="6372200" y="4900441"/>
            <a:ext cx="2275077" cy="170411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708</TotalTime>
  <Words>987</Words>
  <Application>Microsoft Office PowerPoint</Application>
  <PresentationFormat>On-screen Show (4:3)</PresentationFormat>
  <Paragraphs>173</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  </vt:lpstr>
      <vt:lpstr>IN BUSINESS SINCE LAST 55 YEARS!!</vt:lpstr>
      <vt:lpstr>do your work in SILENCE. and let SUCCESS speak volumes for you!!</vt:lpstr>
      <vt:lpstr>INTRODUCTION</vt:lpstr>
      <vt:lpstr>PRODUCTS AVAILABLE WITH BELOW STANDARDS!!</vt:lpstr>
      <vt:lpstr>Pressed Steel Door Frames</vt:lpstr>
      <vt:lpstr>Specification</vt:lpstr>
      <vt:lpstr>Types Of Profiles Available !!</vt:lpstr>
      <vt:lpstr>Pressed Steel Window Frames</vt:lpstr>
      <vt:lpstr>Few Samples !!</vt:lpstr>
      <vt:lpstr>Advantages of Steel Doors &amp; Windows!!</vt:lpstr>
      <vt:lpstr>Steel Doors v/s Wooden Doors</vt:lpstr>
      <vt:lpstr>Ventilator</vt:lpstr>
      <vt:lpstr>FREQUENTLY ASKED QUESTION</vt:lpstr>
      <vt:lpstr>FREQUENTLY ASKED QUESTION</vt:lpstr>
      <vt:lpstr>        CONTACT US    Contact Person: Mr. Neeraj Sehgal Mobile No: +91 - 9891139441 Landline No: 011 - 28114613 WORKS: B-133, Mayapuri Industrial Area City: New Delhi - 110064 State: Delhi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SEHGAL DOORS</dc:title>
  <dc:creator>firedoor</dc:creator>
  <cp:lastModifiedBy>pc</cp:lastModifiedBy>
  <cp:revision>93</cp:revision>
  <dcterms:created xsi:type="dcterms:W3CDTF">2015-10-20T13:06:58Z</dcterms:created>
  <dcterms:modified xsi:type="dcterms:W3CDTF">2020-05-27T08:03:59Z</dcterms:modified>
</cp:coreProperties>
</file>